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3" r:id="rId1"/>
  </p:sldMasterIdLst>
  <p:notesMasterIdLst>
    <p:notesMasterId r:id="rId17"/>
  </p:notesMasterIdLst>
  <p:handoutMasterIdLst>
    <p:handoutMasterId r:id="rId18"/>
  </p:handoutMasterIdLst>
  <p:sldIdLst>
    <p:sldId id="582" r:id="rId2"/>
    <p:sldId id="630" r:id="rId3"/>
    <p:sldId id="649" r:id="rId4"/>
    <p:sldId id="647" r:id="rId5"/>
    <p:sldId id="650" r:id="rId6"/>
    <p:sldId id="648" r:id="rId7"/>
    <p:sldId id="652" r:id="rId8"/>
    <p:sldId id="653" r:id="rId9"/>
    <p:sldId id="657" r:id="rId10"/>
    <p:sldId id="655" r:id="rId11"/>
    <p:sldId id="654" r:id="rId12"/>
    <p:sldId id="651" r:id="rId13"/>
    <p:sldId id="625" r:id="rId14"/>
    <p:sldId id="639" r:id="rId15"/>
    <p:sldId id="592" r:id="rId16"/>
  </p:sldIdLst>
  <p:sldSz cx="10693400" cy="7561263"/>
  <p:notesSz cx="6797675" cy="9928225"/>
  <p:defaultTextStyle>
    <a:defPPr>
      <a:defRPr lang="ru-RU"/>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1116">
          <p15:clr>
            <a:srgbClr val="A4A3A4"/>
          </p15:clr>
        </p15:guide>
        <p15:guide id="3" orient="horz" pos="348">
          <p15:clr>
            <a:srgbClr val="A4A3A4"/>
          </p15:clr>
        </p15:guide>
        <p15:guide id="4" orient="horz" pos="4470">
          <p15:clr>
            <a:srgbClr val="A4A3A4"/>
          </p15:clr>
        </p15:guide>
        <p15:guide id="5" pos="3368">
          <p15:clr>
            <a:srgbClr val="A4A3A4"/>
          </p15:clr>
        </p15:guide>
        <p15:guide id="6" pos="828">
          <p15:clr>
            <a:srgbClr val="A4A3A4"/>
          </p15:clr>
        </p15:guide>
        <p15:guide id="7" pos="1824">
          <p15:clr>
            <a:srgbClr val="A4A3A4"/>
          </p15:clr>
        </p15:guide>
        <p15:guide id="8" pos="6011">
          <p15:clr>
            <a:srgbClr val="A4A3A4"/>
          </p15:clr>
        </p15:guide>
        <p15:guide id="9" pos="6457">
          <p15:clr>
            <a:srgbClr val="A4A3A4"/>
          </p15:clr>
        </p15:guide>
        <p15:guide id="10" pos="606">
          <p15:clr>
            <a:srgbClr val="A4A3A4"/>
          </p15:clr>
        </p15:guide>
      </p15:sldGuideLst>
    </p:ext>
    <p:ext uri="{2D200454-40CA-4A62-9FC3-DE9A4176ACB9}">
      <p15:notesGuideLst xmlns="" xmlns:p15="http://schemas.microsoft.com/office/powerpoint/2012/main">
        <p15:guide id="1" orient="horz" pos="3108" userDrawn="1">
          <p15:clr>
            <a:srgbClr val="A4A3A4"/>
          </p15:clr>
        </p15:guide>
        <p15:guide id="2" pos="21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1115B"/>
    <a:srgbClr val="005AA9"/>
    <a:srgbClr val="005AC4"/>
    <a:srgbClr val="28285E"/>
    <a:srgbClr val="1C30EC"/>
    <a:srgbClr val="480000"/>
    <a:srgbClr val="D0D8E8"/>
    <a:srgbClr val="A8ADB7"/>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820" autoAdjust="0"/>
  </p:normalViewPr>
  <p:slideViewPr>
    <p:cSldViewPr showGuides="1">
      <p:cViewPr>
        <p:scale>
          <a:sx n="103" d="100"/>
          <a:sy n="103" d="100"/>
        </p:scale>
        <p:origin x="-1416" y="30"/>
      </p:cViewPr>
      <p:guideLst>
        <p:guide orient="horz" pos="2382"/>
        <p:guide orient="horz" pos="1116"/>
        <p:guide orient="horz" pos="348"/>
        <p:guide orient="horz" pos="4470"/>
        <p:guide pos="3368"/>
        <p:guide pos="828"/>
        <p:guide pos="1824"/>
        <p:guide pos="6011"/>
        <p:guide pos="6457"/>
        <p:guide pos="606"/>
      </p:guideLst>
    </p:cSldViewPr>
  </p:slideViewPr>
  <p:outlineViewPr>
    <p:cViewPr>
      <p:scale>
        <a:sx n="33" d="100"/>
        <a:sy n="33" d="100"/>
      </p:scale>
      <p:origin x="0" y="348"/>
    </p:cViewPr>
  </p:outlineViewPr>
  <p:notesTextViewPr>
    <p:cViewPr>
      <p:scale>
        <a:sx n="75" d="100"/>
        <a:sy n="75" d="100"/>
      </p:scale>
      <p:origin x="0" y="0"/>
    </p:cViewPr>
  </p:notesTextViewPr>
  <p:notesViewPr>
    <p:cSldViewPr>
      <p:cViewPr varScale="1">
        <p:scale>
          <a:sx n="52" d="100"/>
          <a:sy n="52" d="100"/>
        </p:scale>
        <p:origin x="-1932"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D4904A4-DDE0-41CC-AFBF-E00504279A35}" type="datetimeFigureOut">
              <a:rPr lang="ru-RU" smtClean="0"/>
              <a:t>20.04.2026</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F7A12A-FE8B-4FFB-A927-D7E15CA5F23C}" type="slidenum">
              <a:rPr lang="ru-RU" smtClean="0"/>
              <a:t>‹#›</a:t>
            </a:fld>
            <a:endParaRPr lang="ru-RU"/>
          </a:p>
        </p:txBody>
      </p:sp>
    </p:spTree>
    <p:extLst>
      <p:ext uri="{BB962C8B-B14F-4D97-AF65-F5344CB8AC3E}">
        <p14:creationId xmlns:p14="http://schemas.microsoft.com/office/powerpoint/2010/main" val="233313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1" y="15"/>
            <a:ext cx="2945661" cy="496412"/>
          </a:xfrm>
          <a:prstGeom prst="rect">
            <a:avLst/>
          </a:prstGeom>
        </p:spPr>
        <p:txBody>
          <a:bodyPr vert="horz" lIns="91845" tIns="45922" rIns="91845" bIns="45922" rtlCol="0"/>
          <a:lstStyle>
            <a:lvl1pPr algn="l">
              <a:defRPr sz="1200"/>
            </a:lvl1pPr>
          </a:lstStyle>
          <a:p>
            <a:endParaRPr lang="ru-RU" dirty="0"/>
          </a:p>
        </p:txBody>
      </p:sp>
      <p:sp>
        <p:nvSpPr>
          <p:cNvPr id="3" name="Дата 2"/>
          <p:cNvSpPr>
            <a:spLocks noGrp="1"/>
          </p:cNvSpPr>
          <p:nvPr>
            <p:ph type="dt" idx="1"/>
          </p:nvPr>
        </p:nvSpPr>
        <p:spPr>
          <a:xfrm>
            <a:off x="3850455" y="15"/>
            <a:ext cx="2945661" cy="496412"/>
          </a:xfrm>
          <a:prstGeom prst="rect">
            <a:avLst/>
          </a:prstGeom>
        </p:spPr>
        <p:txBody>
          <a:bodyPr vert="horz" lIns="91845" tIns="45922" rIns="91845" bIns="45922" rtlCol="0"/>
          <a:lstStyle>
            <a:lvl1pPr algn="r">
              <a:defRPr sz="1200"/>
            </a:lvl1pPr>
          </a:lstStyle>
          <a:p>
            <a:fld id="{54B2CB9A-35A0-44DF-9563-3B4294FF58F5}" type="datetimeFigureOut">
              <a:rPr lang="ru-RU" smtClean="0"/>
              <a:pPr/>
              <a:t>20.04.2026</a:t>
            </a:fld>
            <a:endParaRPr lang="ru-RU" dirty="0"/>
          </a:p>
        </p:txBody>
      </p:sp>
      <p:sp>
        <p:nvSpPr>
          <p:cNvPr id="4" name="Образ слайда 3"/>
          <p:cNvSpPr>
            <a:spLocks noGrp="1" noRot="1" noChangeAspect="1"/>
          </p:cNvSpPr>
          <p:nvPr>
            <p:ph type="sldImg" idx="2"/>
          </p:nvPr>
        </p:nvSpPr>
        <p:spPr>
          <a:xfrm>
            <a:off x="763588" y="744538"/>
            <a:ext cx="5270500" cy="3727450"/>
          </a:xfrm>
          <a:prstGeom prst="rect">
            <a:avLst/>
          </a:prstGeom>
          <a:noFill/>
          <a:ln w="12700">
            <a:solidFill>
              <a:prstClr val="black"/>
            </a:solidFill>
          </a:ln>
        </p:spPr>
        <p:txBody>
          <a:bodyPr vert="horz" lIns="91845" tIns="45922" rIns="91845" bIns="45922" rtlCol="0" anchor="ctr"/>
          <a:lstStyle/>
          <a:p>
            <a:endParaRPr lang="ru-RU" dirty="0"/>
          </a:p>
        </p:txBody>
      </p:sp>
      <p:sp>
        <p:nvSpPr>
          <p:cNvPr id="5" name="Заметки 4"/>
          <p:cNvSpPr>
            <a:spLocks noGrp="1"/>
          </p:cNvSpPr>
          <p:nvPr>
            <p:ph type="body" sz="quarter" idx="3"/>
          </p:nvPr>
        </p:nvSpPr>
        <p:spPr>
          <a:xfrm>
            <a:off x="679770" y="4715923"/>
            <a:ext cx="5438140" cy="4467702"/>
          </a:xfrm>
          <a:prstGeom prst="rect">
            <a:avLst/>
          </a:prstGeom>
        </p:spPr>
        <p:txBody>
          <a:bodyPr vert="horz" lIns="91845" tIns="45922" rIns="91845" bIns="4592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1" y="9430105"/>
            <a:ext cx="2945661" cy="496412"/>
          </a:xfrm>
          <a:prstGeom prst="rect">
            <a:avLst/>
          </a:prstGeom>
        </p:spPr>
        <p:txBody>
          <a:bodyPr vert="horz" lIns="91845" tIns="45922" rIns="91845" bIns="45922"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55" y="9430105"/>
            <a:ext cx="2945661" cy="496412"/>
          </a:xfrm>
          <a:prstGeom prst="rect">
            <a:avLst/>
          </a:prstGeom>
        </p:spPr>
        <p:txBody>
          <a:bodyPr vert="horz" lIns="91845" tIns="45922" rIns="91845" bIns="45922" rtlCol="0" anchor="b"/>
          <a:lstStyle>
            <a:lvl1pPr algn="r">
              <a:defRPr sz="1200"/>
            </a:lvl1pPr>
          </a:lstStyle>
          <a:p>
            <a:fld id="{67CAF5B9-CC1E-4A3E-B04F-728BB30B0B5D}" type="slidenum">
              <a:rPr lang="ru-RU" smtClean="0"/>
              <a:pPr/>
              <a:t>‹#›</a:t>
            </a:fld>
            <a:endParaRPr lang="ru-RU" dirty="0"/>
          </a:p>
        </p:txBody>
      </p:sp>
    </p:spTree>
    <p:extLst>
      <p:ext uri="{BB962C8B-B14F-4D97-AF65-F5344CB8AC3E}">
        <p14:creationId xmlns:p14="http://schemas.microsoft.com/office/powerpoint/2010/main" val="1123256011"/>
      </p:ext>
    </p:extLst>
  </p:cSld>
  <p:clrMap bg1="lt1" tx1="dk1" bg2="lt2" tx2="dk2" accent1="accent1" accent2="accent2" accent3="accent3" accent4="accent4" accent5="accent5" accent6="accent6" hlink="hlink" folHlink="folHlink"/>
  <p:notesStyle>
    <a:lvl1pPr marL="0" algn="l" defTabSz="1042688" rtl="0" eaLnBrk="1" latinLnBrk="0" hangingPunct="1">
      <a:defRPr sz="1400" kern="1200">
        <a:solidFill>
          <a:schemeClr val="tx1"/>
        </a:solidFill>
        <a:latin typeface="+mn-lt"/>
        <a:ea typeface="+mn-ea"/>
        <a:cs typeface="+mn-cs"/>
      </a:defRPr>
    </a:lvl1pPr>
    <a:lvl2pPr marL="521344" algn="l" defTabSz="1042688" rtl="0" eaLnBrk="1" latinLnBrk="0" hangingPunct="1">
      <a:defRPr sz="1400" kern="1200">
        <a:solidFill>
          <a:schemeClr val="tx1"/>
        </a:solidFill>
        <a:latin typeface="+mn-lt"/>
        <a:ea typeface="+mn-ea"/>
        <a:cs typeface="+mn-cs"/>
      </a:defRPr>
    </a:lvl2pPr>
    <a:lvl3pPr marL="1042688" algn="l" defTabSz="1042688" rtl="0" eaLnBrk="1" latinLnBrk="0" hangingPunct="1">
      <a:defRPr sz="1400" kern="1200">
        <a:solidFill>
          <a:schemeClr val="tx1"/>
        </a:solidFill>
        <a:latin typeface="+mn-lt"/>
        <a:ea typeface="+mn-ea"/>
        <a:cs typeface="+mn-cs"/>
      </a:defRPr>
    </a:lvl3pPr>
    <a:lvl4pPr marL="1564032" algn="l" defTabSz="1042688" rtl="0" eaLnBrk="1" latinLnBrk="0" hangingPunct="1">
      <a:defRPr sz="1400" kern="1200">
        <a:solidFill>
          <a:schemeClr val="tx1"/>
        </a:solidFill>
        <a:latin typeface="+mn-lt"/>
        <a:ea typeface="+mn-ea"/>
        <a:cs typeface="+mn-cs"/>
      </a:defRPr>
    </a:lvl4pPr>
    <a:lvl5pPr marL="2085376" algn="l" defTabSz="1042688" rtl="0" eaLnBrk="1" latinLnBrk="0" hangingPunct="1">
      <a:defRPr sz="1400" kern="1200">
        <a:solidFill>
          <a:schemeClr val="tx1"/>
        </a:solidFill>
        <a:latin typeface="+mn-lt"/>
        <a:ea typeface="+mn-ea"/>
        <a:cs typeface="+mn-cs"/>
      </a:defRPr>
    </a:lvl5pPr>
    <a:lvl6pPr marL="2606719" algn="l" defTabSz="1042688" rtl="0" eaLnBrk="1" latinLnBrk="0" hangingPunct="1">
      <a:defRPr sz="1400" kern="1200">
        <a:solidFill>
          <a:schemeClr val="tx1"/>
        </a:solidFill>
        <a:latin typeface="+mn-lt"/>
        <a:ea typeface="+mn-ea"/>
        <a:cs typeface="+mn-cs"/>
      </a:defRPr>
    </a:lvl6pPr>
    <a:lvl7pPr marL="3128064" algn="l" defTabSz="1042688" rtl="0" eaLnBrk="1" latinLnBrk="0" hangingPunct="1">
      <a:defRPr sz="1400" kern="1200">
        <a:solidFill>
          <a:schemeClr val="tx1"/>
        </a:solidFill>
        <a:latin typeface="+mn-lt"/>
        <a:ea typeface="+mn-ea"/>
        <a:cs typeface="+mn-cs"/>
      </a:defRPr>
    </a:lvl7pPr>
    <a:lvl8pPr marL="3649408" algn="l" defTabSz="1042688" rtl="0" eaLnBrk="1" latinLnBrk="0" hangingPunct="1">
      <a:defRPr sz="1400" kern="1200">
        <a:solidFill>
          <a:schemeClr val="tx1"/>
        </a:solidFill>
        <a:latin typeface="+mn-lt"/>
        <a:ea typeface="+mn-ea"/>
        <a:cs typeface="+mn-cs"/>
      </a:defRPr>
    </a:lvl8pPr>
    <a:lvl9pPr marL="4170751" algn="l" defTabSz="104268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7CAF5B9-CC1E-4A3E-B04F-728BB30B0B5D}" type="slidenum">
              <a:rPr lang="ru-RU" smtClean="0"/>
              <a:pPr/>
              <a:t>1</a:t>
            </a:fld>
            <a:endParaRPr lang="ru-RU" dirty="0"/>
          </a:p>
        </p:txBody>
      </p:sp>
    </p:spTree>
    <p:extLst>
      <p:ext uri="{BB962C8B-B14F-4D97-AF65-F5344CB8AC3E}">
        <p14:creationId xmlns:p14="http://schemas.microsoft.com/office/powerpoint/2010/main" val="2642794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userDrawn="1"/>
        </p:nvPicPr>
        <p:blipFill>
          <a:blip r:embed="rId2" cstate="print"/>
          <a:stretch>
            <a:fillRect/>
          </a:stretch>
        </p:blipFill>
        <p:spPr bwMode="auto">
          <a:xfrm>
            <a:off x="1588" y="1574"/>
            <a:ext cx="10691812" cy="7558635"/>
          </a:xfrm>
          <a:prstGeom prst="rect">
            <a:avLst/>
          </a:prstGeom>
          <a:noFill/>
        </p:spPr>
      </p:pic>
      <p:sp>
        <p:nvSpPr>
          <p:cNvPr id="2" name="Заголовок 1"/>
          <p:cNvSpPr>
            <a:spLocks noGrp="1"/>
          </p:cNvSpPr>
          <p:nvPr>
            <p:ph type="ctrTitle" hasCustomPrompt="1"/>
          </p:nvPr>
        </p:nvSpPr>
        <p:spPr>
          <a:xfrm>
            <a:off x="802005" y="3708625"/>
            <a:ext cx="9089390" cy="1620771"/>
          </a:xfrm>
        </p:spPr>
        <p:txBody>
          <a:bodyPr>
            <a:normAutofit/>
          </a:bodyPr>
          <a:lstStyle>
            <a:lvl1pPr>
              <a:defRPr sz="57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604010" y="5364807"/>
            <a:ext cx="7485380" cy="1932323"/>
          </a:xfrm>
        </p:spPr>
        <p:txBody>
          <a:bodyPr>
            <a:normAutofit/>
          </a:bodyPr>
          <a:lstStyle>
            <a:lvl1pPr marL="0" indent="0" algn="ctr">
              <a:buNone/>
              <a:defRPr sz="3200" b="0">
                <a:solidFill>
                  <a:schemeClr val="bg1"/>
                </a:solidFill>
                <a:latin typeface="+mj-lt"/>
              </a:defRPr>
            </a:lvl1pPr>
            <a:lvl2pPr marL="521344" indent="0" algn="ctr">
              <a:buNone/>
              <a:defRPr>
                <a:solidFill>
                  <a:schemeClr val="tx1">
                    <a:tint val="75000"/>
                  </a:schemeClr>
                </a:solidFill>
              </a:defRPr>
            </a:lvl2pPr>
            <a:lvl3pPr marL="1042688" indent="0" algn="ctr">
              <a:buNone/>
              <a:defRPr>
                <a:solidFill>
                  <a:schemeClr val="tx1">
                    <a:tint val="75000"/>
                  </a:schemeClr>
                </a:solidFill>
              </a:defRPr>
            </a:lvl3pPr>
            <a:lvl4pPr marL="1564032" indent="0" algn="ctr">
              <a:buNone/>
              <a:defRPr>
                <a:solidFill>
                  <a:schemeClr val="tx1">
                    <a:tint val="75000"/>
                  </a:schemeClr>
                </a:solidFill>
              </a:defRPr>
            </a:lvl4pPr>
            <a:lvl5pPr marL="2085376" indent="0" algn="ctr">
              <a:buNone/>
              <a:defRPr>
                <a:solidFill>
                  <a:schemeClr val="tx1">
                    <a:tint val="75000"/>
                  </a:schemeClr>
                </a:solidFill>
              </a:defRPr>
            </a:lvl5pPr>
            <a:lvl6pPr marL="2606719" indent="0" algn="ctr">
              <a:buNone/>
              <a:defRPr>
                <a:solidFill>
                  <a:schemeClr val="tx1">
                    <a:tint val="75000"/>
                  </a:schemeClr>
                </a:solidFill>
              </a:defRPr>
            </a:lvl6pPr>
            <a:lvl7pPr marL="3128064" indent="0" algn="ctr">
              <a:buNone/>
              <a:defRPr>
                <a:solidFill>
                  <a:schemeClr val="tx1">
                    <a:tint val="75000"/>
                  </a:schemeClr>
                </a:solidFill>
              </a:defRPr>
            </a:lvl7pPr>
            <a:lvl8pPr marL="3649408" indent="0" algn="ctr">
              <a:buNone/>
              <a:defRPr>
                <a:solidFill>
                  <a:schemeClr val="tx1">
                    <a:tint val="75000"/>
                  </a:schemeClr>
                </a:solidFill>
              </a:defRPr>
            </a:lvl8pPr>
            <a:lvl9pPr marL="4170751" indent="0" algn="ctr">
              <a:buNone/>
              <a:defRPr>
                <a:solidFill>
                  <a:schemeClr val="tx1">
                    <a:tint val="75000"/>
                  </a:schemeClr>
                </a:solidFill>
              </a:defRPr>
            </a:lvl9pPr>
          </a:lstStyle>
          <a:p>
            <a:r>
              <a:rPr lang="ru-RU" dirty="0" smtClean="0"/>
              <a:t>22.12.2012</a:t>
            </a:r>
            <a:endParaRPr lang="ru-RU" dirty="0"/>
          </a:p>
        </p:txBody>
      </p:sp>
    </p:spTree>
    <p:extLst>
      <p:ext uri="{BB962C8B-B14F-4D97-AF65-F5344CB8AC3E}">
        <p14:creationId xmlns:p14="http://schemas.microsoft.com/office/powerpoint/2010/main" val="237050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344" indent="0">
              <a:buNone/>
              <a:defRPr sz="3200"/>
            </a:lvl2pPr>
            <a:lvl3pPr marL="1042688" indent="0">
              <a:buNone/>
              <a:defRPr sz="2700"/>
            </a:lvl3pPr>
            <a:lvl4pPr marL="1564032" indent="0">
              <a:buNone/>
              <a:defRPr sz="2300"/>
            </a:lvl4pPr>
            <a:lvl5pPr marL="2085376" indent="0">
              <a:buNone/>
              <a:defRPr sz="2300"/>
            </a:lvl5pPr>
            <a:lvl6pPr marL="2606719" indent="0">
              <a:buNone/>
              <a:defRPr sz="2300"/>
            </a:lvl6pPr>
            <a:lvl7pPr marL="3128064" indent="0">
              <a:buNone/>
              <a:defRPr sz="2300"/>
            </a:lvl7pPr>
            <a:lvl8pPr marL="3649408" indent="0">
              <a:buNone/>
              <a:defRPr sz="2300"/>
            </a:lvl8pPr>
            <a:lvl9pPr marL="4170751" indent="0">
              <a:buNone/>
              <a:defRPr sz="2300"/>
            </a:lvl9pPr>
          </a:lstStyle>
          <a:p>
            <a:r>
              <a:rPr lang="ru-RU" dirty="0" smtClean="0"/>
              <a:t>Вставка рисунка</a:t>
            </a:r>
            <a:endParaRPr lang="ru-RU" dirty="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7333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23818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2" y="334306"/>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86521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589" y="2110"/>
            <a:ext cx="10691813" cy="7558635"/>
          </a:xfrm>
          <a:prstGeom prst="rect">
            <a:avLst/>
          </a:prstGeom>
          <a:noFill/>
        </p:spPr>
      </p:pic>
      <p:sp>
        <p:nvSpPr>
          <p:cNvPr id="3" name="Содержимое 2"/>
          <p:cNvSpPr>
            <a:spLocks noGrp="1"/>
          </p:cNvSpPr>
          <p:nvPr>
            <p:ph idx="1"/>
          </p:nvPr>
        </p:nvSpPr>
        <p:spPr>
          <a:xfrm>
            <a:off x="962028" y="1771652"/>
            <a:ext cx="8561139" cy="5324475"/>
          </a:xfrm>
        </p:spPr>
        <p:txBody>
          <a:bodyPr/>
          <a:lstStyle>
            <a:lvl1pPr marL="363410" indent="0">
              <a:buFontTx/>
              <a:buNone/>
              <a:defRPr b="1">
                <a:latin typeface="+mj-lt"/>
              </a:defRPr>
            </a:lvl1pPr>
            <a:lvl2pPr marL="360235" indent="3175">
              <a:defRPr>
                <a:latin typeface="+mj-lt"/>
              </a:defRPr>
            </a:lvl2pPr>
            <a:lvl3pPr marL="628428" indent="-260258">
              <a:tabLst/>
              <a:defRPr>
                <a:latin typeface="+mj-lt"/>
              </a:defRPr>
            </a:lvl3pPr>
            <a:lvl4pPr marL="0" indent="360235">
              <a:lnSpc>
                <a:spcPts val="1800"/>
              </a:lnSpc>
              <a:spcBef>
                <a:spcPts val="400"/>
              </a:spcBef>
              <a:defRPr>
                <a:latin typeface="+mj-lt"/>
              </a:defRPr>
            </a:lvl4pPr>
            <a:lvl5pPr>
              <a:lnSpc>
                <a:spcPts val="1800"/>
              </a:lnSpc>
              <a:spcBef>
                <a:spcPts val="400"/>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6930876" y="5652841"/>
            <a:ext cx="1080120" cy="415498"/>
          </a:xfrm>
          <a:prstGeom prst="rect">
            <a:avLst/>
          </a:prstGeom>
          <a:noFill/>
        </p:spPr>
        <p:txBody>
          <a:bodyPr wrap="square" lIns="91408" tIns="45704" rIns="91408" bIns="45704" rtlCol="0">
            <a:noAutofit/>
          </a:bodyPr>
          <a:lstStyle/>
          <a:p>
            <a:endParaRPr lang="ru-RU" dirty="0">
              <a:solidFill>
                <a:prstClr val="black"/>
              </a:solidFill>
            </a:endParaRPr>
          </a:p>
        </p:txBody>
      </p:sp>
      <p:sp>
        <p:nvSpPr>
          <p:cNvPr id="13" name="Заголовок 12"/>
          <p:cNvSpPr>
            <a:spLocks noGrp="1"/>
          </p:cNvSpPr>
          <p:nvPr>
            <p:ph type="title" hasCustomPrompt="1"/>
          </p:nvPr>
        </p:nvSpPr>
        <p:spPr>
          <a:xfrm>
            <a:off x="962026" y="552454"/>
            <a:ext cx="8580438" cy="1219199"/>
          </a:xfrm>
        </p:spPr>
        <p:txBody>
          <a:bodyPr/>
          <a:lstStyle>
            <a:lvl1pPr marL="0" marR="0" indent="0" defTabSz="1042688" rtl="0" eaLnBrk="1" fontAlgn="auto" latinLnBrk="0" hangingPunct="1">
              <a:lnSpc>
                <a:spcPct val="100000"/>
              </a:lnSpc>
              <a:spcBef>
                <a:spcPct val="0"/>
              </a:spcBef>
              <a:spcAft>
                <a:spcPts val="0"/>
              </a:spcAft>
              <a:tabLst/>
              <a:defRPr sz="5400"/>
            </a:lvl1pPr>
          </a:lstStyle>
          <a:p>
            <a:pPr marL="0" marR="0" lvl="0" indent="0" defTabSz="1042688" rtl="0" eaLnBrk="1" fontAlgn="auto" latinLnBrk="0" hangingPunct="1">
              <a:lnSpc>
                <a:spcPct val="100000"/>
              </a:lnSpc>
              <a:spcBef>
                <a:spcPct val="0"/>
              </a:spcBef>
              <a:spcAft>
                <a:spcPts val="0"/>
              </a:spcAft>
              <a:tabLst/>
              <a:defRPr/>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629166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userDrawn="1"/>
        </p:nvPicPr>
        <p:blipFill>
          <a:blip r:embed="rId2" cstate="print"/>
          <a:stretch>
            <a:fillRect/>
          </a:stretch>
        </p:blipFill>
        <p:spPr bwMode="auto">
          <a:xfrm>
            <a:off x="2" y="520"/>
            <a:ext cx="10691813" cy="7558635"/>
          </a:xfrm>
          <a:prstGeom prst="rect">
            <a:avLst/>
          </a:prstGeom>
          <a:noFill/>
        </p:spPr>
      </p:pic>
      <p:sp>
        <p:nvSpPr>
          <p:cNvPr id="3" name="Содержимое 2"/>
          <p:cNvSpPr>
            <a:spLocks noGrp="1"/>
          </p:cNvSpPr>
          <p:nvPr>
            <p:ph idx="1"/>
          </p:nvPr>
        </p:nvSpPr>
        <p:spPr>
          <a:xfrm>
            <a:off x="962028" y="1771652"/>
            <a:ext cx="8561139" cy="5324475"/>
          </a:xfrm>
        </p:spPr>
        <p:txBody>
          <a:bodyPr/>
          <a:lstStyle>
            <a:lvl1pPr marL="363410" indent="0">
              <a:buFontTx/>
              <a:buNone/>
              <a:defRPr b="1">
                <a:latin typeface="+mj-lt"/>
              </a:defRPr>
            </a:lvl1pPr>
            <a:lvl2pPr marL="363410" indent="0">
              <a:defRPr>
                <a:latin typeface="+mj-lt"/>
              </a:defRPr>
            </a:lvl2pPr>
            <a:lvl3pPr marL="628428" indent="-260258">
              <a:defRPr>
                <a:latin typeface="+mj-lt"/>
              </a:defRPr>
            </a:lvl3pPr>
            <a:lvl4pPr marL="0" indent="360235">
              <a:defRPr>
                <a:latin typeface="+mj-lt"/>
              </a:defRPr>
            </a:lvl4pPr>
            <a:lvl5pPr marL="1434593"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hasCustomPrompt="1"/>
          </p:nvPr>
        </p:nvSpPr>
        <p:spPr>
          <a:xfrm>
            <a:off x="961197" y="552454"/>
            <a:ext cx="8581268" cy="1219199"/>
          </a:xfrm>
        </p:spPr>
        <p:txBody>
          <a:bodyPr/>
          <a:lstStyle>
            <a:lvl1pPr marL="0" marR="0" indent="0" defTabSz="1042688" rtl="0" eaLnBrk="1" fontAlgn="auto" latinLnBrk="0" hangingPunct="1">
              <a:lnSpc>
                <a:spcPct val="100000"/>
              </a:lnSpc>
              <a:spcBef>
                <a:spcPct val="0"/>
              </a:spcBef>
              <a:spcAft>
                <a:spcPts val="0"/>
              </a:spcAft>
              <a:tabLst/>
              <a:defRPr sz="5400"/>
            </a:lvl1pPr>
          </a:lstStyle>
          <a:p>
            <a:pPr marL="0" marR="0" lvl="0" indent="0" defTabSz="1042688" rtl="0" eaLnBrk="1" fontAlgn="auto" latinLnBrk="0" hangingPunct="1">
              <a:lnSpc>
                <a:spcPct val="100000"/>
              </a:lnSpc>
              <a:spcBef>
                <a:spcPct val="0"/>
              </a:spcBef>
              <a:spcAft>
                <a:spcPts val="0"/>
              </a:spcAft>
              <a:tabLst/>
              <a:defRPr/>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39302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2" y="2"/>
            <a:ext cx="10691813" cy="7558635"/>
          </a:xfrm>
          <a:prstGeom prst="rect">
            <a:avLst/>
          </a:prstGeom>
          <a:noFill/>
        </p:spPr>
      </p:pic>
      <p:sp>
        <p:nvSpPr>
          <p:cNvPr id="2" name="Заголовок 1"/>
          <p:cNvSpPr>
            <a:spLocks noGrp="1"/>
          </p:cNvSpPr>
          <p:nvPr>
            <p:ph type="title"/>
          </p:nvPr>
        </p:nvSpPr>
        <p:spPr>
          <a:xfrm>
            <a:off x="962028" y="1116335"/>
            <a:ext cx="8561139" cy="2232248"/>
          </a:xfrm>
        </p:spPr>
        <p:txBody>
          <a:bodyPr anchor="t"/>
          <a:lstStyle>
            <a:lvl1pPr algn="l">
              <a:defRPr sz="4600" b="1" cap="all"/>
            </a:lvl1pPr>
          </a:lstStyle>
          <a:p>
            <a:r>
              <a:rPr lang="ru-RU" smtClean="0"/>
              <a:t>Образец заголовка</a:t>
            </a:r>
            <a:endParaRPr lang="ru-RU" dirty="0"/>
          </a:p>
        </p:txBody>
      </p:sp>
      <p:sp>
        <p:nvSpPr>
          <p:cNvPr id="3" name="Текст 2"/>
          <p:cNvSpPr>
            <a:spLocks noGrp="1"/>
          </p:cNvSpPr>
          <p:nvPr>
            <p:ph type="body" idx="1"/>
          </p:nvPr>
        </p:nvSpPr>
        <p:spPr>
          <a:xfrm>
            <a:off x="962028" y="3781425"/>
            <a:ext cx="8561139" cy="3314700"/>
          </a:xfrm>
        </p:spPr>
        <p:txBody>
          <a:bodyPr anchor="t"/>
          <a:lstStyle>
            <a:lvl1pPr marL="0" indent="0">
              <a:buNone/>
              <a:defRPr sz="2300">
                <a:solidFill>
                  <a:schemeClr val="tx1">
                    <a:tint val="75000"/>
                  </a:schemeClr>
                </a:solidFill>
              </a:defRPr>
            </a:lvl1pPr>
            <a:lvl2pPr marL="521344" indent="0">
              <a:buNone/>
              <a:defRPr sz="2100">
                <a:solidFill>
                  <a:schemeClr val="tx1">
                    <a:tint val="75000"/>
                  </a:schemeClr>
                </a:solidFill>
              </a:defRPr>
            </a:lvl2pPr>
            <a:lvl3pPr marL="1042688" indent="0">
              <a:buNone/>
              <a:defRPr sz="1800">
                <a:solidFill>
                  <a:schemeClr val="tx1">
                    <a:tint val="75000"/>
                  </a:schemeClr>
                </a:solidFill>
              </a:defRPr>
            </a:lvl3pPr>
            <a:lvl4pPr marL="1564032" indent="0">
              <a:buNone/>
              <a:defRPr sz="1600">
                <a:solidFill>
                  <a:schemeClr val="tx1">
                    <a:tint val="75000"/>
                  </a:schemeClr>
                </a:solidFill>
              </a:defRPr>
            </a:lvl4pPr>
            <a:lvl5pPr marL="2085376" indent="0">
              <a:buNone/>
              <a:defRPr sz="1600">
                <a:solidFill>
                  <a:schemeClr val="tx1">
                    <a:tint val="75000"/>
                  </a:schemeClr>
                </a:solidFill>
              </a:defRPr>
            </a:lvl5pPr>
            <a:lvl6pPr marL="2606719" indent="0">
              <a:buNone/>
              <a:defRPr sz="1600">
                <a:solidFill>
                  <a:schemeClr val="tx1">
                    <a:tint val="75000"/>
                  </a:schemeClr>
                </a:solidFill>
              </a:defRPr>
            </a:lvl6pPr>
            <a:lvl7pPr marL="3128064" indent="0">
              <a:buNone/>
              <a:defRPr sz="1600">
                <a:solidFill>
                  <a:schemeClr val="tx1">
                    <a:tint val="75000"/>
                  </a:schemeClr>
                </a:solidFill>
              </a:defRPr>
            </a:lvl7pPr>
            <a:lvl8pPr marL="3649408" indent="0">
              <a:buNone/>
              <a:defRPr sz="1600">
                <a:solidFill>
                  <a:schemeClr val="tx1">
                    <a:tint val="75000"/>
                  </a:schemeClr>
                </a:solidFill>
              </a:defRPr>
            </a:lvl8pPr>
            <a:lvl9pPr marL="4170751" indent="0">
              <a:buNone/>
              <a:defRPr sz="1600">
                <a:solidFill>
                  <a:schemeClr val="tx1">
                    <a:tint val="75000"/>
                  </a:schemeClr>
                </a:solidFill>
              </a:defRPr>
            </a:lvl9pPr>
          </a:lstStyle>
          <a:p>
            <a:pPr lvl="0"/>
            <a:r>
              <a:rPr lang="ru-RU" smtClean="0"/>
              <a:t>Образец текста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85121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589" y="2110"/>
            <a:ext cx="10691813" cy="7558635"/>
          </a:xfrm>
          <a:prstGeom prst="rect">
            <a:avLst/>
          </a:prstGeom>
          <a:noFill/>
        </p:spPr>
      </p:pic>
      <p:sp>
        <p:nvSpPr>
          <p:cNvPr id="2" name="Заголовок 1"/>
          <p:cNvSpPr>
            <a:spLocks noGrp="1"/>
          </p:cNvSpPr>
          <p:nvPr>
            <p:ph type="title"/>
          </p:nvPr>
        </p:nvSpPr>
        <p:spPr>
          <a:xfrm>
            <a:off x="962026" y="552451"/>
            <a:ext cx="8580438" cy="1219200"/>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62026" y="1771650"/>
            <a:ext cx="4234282"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279960" y="1771650"/>
            <a:ext cx="4262505"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омер слайда 12"/>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10525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6" y="552450"/>
            <a:ext cx="9196705"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62027" y="1771650"/>
            <a:ext cx="4297419" cy="626250"/>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962027" y="2397901"/>
            <a:ext cx="4297419" cy="469822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346703" y="1771650"/>
            <a:ext cx="4195762" cy="626250"/>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346703" y="2412479"/>
            <a:ext cx="4195762" cy="4683646"/>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206266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589" y="2110"/>
            <a:ext cx="10691813" cy="7558635"/>
          </a:xfrm>
          <a:prstGeom prst="rect">
            <a:avLst/>
          </a:prstGeom>
          <a:noFill/>
        </p:spPr>
      </p:pic>
      <p:sp>
        <p:nvSpPr>
          <p:cNvPr id="2" name="Заголовок 1"/>
          <p:cNvSpPr>
            <a:spLocks noGrp="1"/>
          </p:cNvSpPr>
          <p:nvPr>
            <p:ph type="title"/>
          </p:nvPr>
        </p:nvSpPr>
        <p:spPr>
          <a:xfrm>
            <a:off x="962026" y="552451"/>
            <a:ext cx="9196705" cy="1219200"/>
          </a:xfrm>
        </p:spPr>
        <p:txBody>
          <a:bodyPr/>
          <a:lstStyle>
            <a:lvl1pPr algn="l">
              <a:defRPr/>
            </a:lvl1pPr>
          </a:lstStyle>
          <a:p>
            <a:r>
              <a:rPr lang="ru-RU" smtClean="0"/>
              <a:t>Образец заголовка</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182617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5"/>
          <p:cNvSpPr>
            <a:spLocks noGrp="1"/>
          </p:cNvSpPr>
          <p:nvPr>
            <p:ph type="sldNum" sz="quarter" idx="4"/>
          </p:nvPr>
        </p:nvSpPr>
        <p:spPr>
          <a:xfrm>
            <a:off x="9578975" y="6474804"/>
            <a:ext cx="663576" cy="720080"/>
          </a:xfrm>
          <a:prstGeom prst="rect">
            <a:avLst/>
          </a:prstGeom>
        </p:spPr>
        <p:txBody>
          <a:bodyPr vert="horz" lIns="104269" tIns="52135" rIns="104269" bIns="52135" rtlCol="0" anchor="ctr">
            <a:normAutofit/>
          </a:bodyPr>
          <a:lstStyle>
            <a:lvl1pPr algn="ctr">
              <a:defRPr sz="2700" i="0">
                <a:solidFill>
                  <a:schemeClr val="bg1"/>
                </a:solidFill>
                <a:latin typeface="+mj-lt"/>
              </a:defRPr>
            </a:lvl1p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10599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3"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3" y="1582265"/>
            <a:ext cx="3518055" cy="5172114"/>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0737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214" y="540273"/>
            <a:ext cx="8588251" cy="1224136"/>
          </a:xfrm>
          <a:prstGeom prst="rect">
            <a:avLst/>
          </a:prstGeom>
        </p:spPr>
        <p:txBody>
          <a:bodyPr vert="horz" lIns="104269" tIns="52135" rIns="104269" bIns="52135"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54214" y="1764295"/>
            <a:ext cx="8588251" cy="5331830"/>
          </a:xfrm>
          <a:prstGeom prst="rect">
            <a:avLst/>
          </a:prstGeom>
        </p:spPr>
        <p:txBody>
          <a:bodyPr vert="horz" lIns="104269" tIns="52135" rIns="104269" bIns="52135"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34671" y="7008173"/>
            <a:ext cx="2495127" cy="402567"/>
          </a:xfrm>
          <a:prstGeom prst="rect">
            <a:avLst/>
          </a:prstGeom>
        </p:spPr>
        <p:txBody>
          <a:bodyPr vert="horz" lIns="104269" tIns="52135" rIns="104269" bIns="52135" rtlCol="0" anchor="ctr"/>
          <a:lstStyle>
            <a:lvl1pPr algn="l">
              <a:defRPr sz="1400">
                <a:solidFill>
                  <a:schemeClr val="tx1">
                    <a:tint val="75000"/>
                  </a:schemeClr>
                </a:solidFill>
              </a:defRPr>
            </a:lvl1pPr>
          </a:lstStyle>
          <a:p>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653581" y="7008173"/>
            <a:ext cx="3386243" cy="402567"/>
          </a:xfrm>
          <a:prstGeom prst="rect">
            <a:avLst/>
          </a:prstGeom>
        </p:spPr>
        <p:txBody>
          <a:bodyPr vert="horz" lIns="104269" tIns="52135" rIns="104269" bIns="52135" rtlCol="0" anchor="ctr"/>
          <a:lstStyle>
            <a:lvl1pPr algn="ctr">
              <a:defRPr sz="14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9734552" y="6660951"/>
            <a:ext cx="724718" cy="696626"/>
          </a:xfrm>
          <a:prstGeom prst="rect">
            <a:avLst/>
          </a:prstGeom>
        </p:spPr>
        <p:txBody>
          <a:bodyPr vert="horz" lIns="104269" tIns="52135" rIns="104269" bIns="52135" rtlCol="0" anchor="ctr">
            <a:normAutofit/>
          </a:bodyPr>
          <a:lstStyle>
            <a:lvl1pPr algn="ctr">
              <a:lnSpc>
                <a:spcPts val="2400"/>
              </a:lnSpc>
              <a:defRPr sz="2700">
                <a:solidFill>
                  <a:schemeClr val="bg1"/>
                </a:solidFill>
              </a:defRPr>
            </a:lvl1p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2629319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1042688" rtl="0" eaLnBrk="1" latinLnBrk="0" hangingPunct="1">
        <a:lnSpc>
          <a:spcPts val="5198"/>
        </a:lnSpc>
        <a:spcBef>
          <a:spcPct val="0"/>
        </a:spcBef>
        <a:buNone/>
        <a:defRPr sz="4200" b="1" i="0" kern="1200">
          <a:solidFill>
            <a:srgbClr val="005AA9"/>
          </a:solidFill>
          <a:latin typeface="+mj-lt"/>
          <a:ea typeface="+mj-ea"/>
          <a:cs typeface="+mj-cs"/>
        </a:defRPr>
      </a:lvl1pPr>
    </p:titleStyle>
    <p:bodyStyle>
      <a:lvl1pPr marL="363410" indent="0" algn="l" defTabSz="1042688" rtl="0" eaLnBrk="1" latinLnBrk="0" hangingPunct="1">
        <a:spcBef>
          <a:spcPct val="20000"/>
        </a:spcBef>
        <a:buFont typeface="+mj-lt"/>
        <a:buNone/>
        <a:defRPr sz="3700" b="0" i="0" kern="1200">
          <a:solidFill>
            <a:srgbClr val="005AA9"/>
          </a:solidFill>
          <a:latin typeface="+mj-lt"/>
          <a:ea typeface="+mn-ea"/>
          <a:cs typeface="+mn-cs"/>
        </a:defRPr>
      </a:lvl1pPr>
      <a:lvl2pPr marL="363410" indent="0" algn="l" defTabSz="1042688"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712537" indent="-260258" algn="l" defTabSz="1042688" rtl="0" eaLnBrk="1" latinLnBrk="0" hangingPunct="1">
        <a:spcBef>
          <a:spcPct val="20000"/>
        </a:spcBef>
        <a:buFont typeface="Arial" pitchFamily="34" charset="0"/>
        <a:buChar char="•"/>
        <a:defRPr sz="2400" b="0" i="0" kern="1200">
          <a:solidFill>
            <a:srgbClr val="504F53"/>
          </a:solidFill>
          <a:latin typeface="+mj-lt"/>
          <a:ea typeface="+mn-ea"/>
          <a:cs typeface="+mn-cs"/>
        </a:defRPr>
      </a:lvl3pPr>
      <a:lvl4pPr marL="0" indent="360235" algn="just" defTabSz="1042688"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4593" indent="0" algn="l" defTabSz="1042688"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7392"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login.consultant.ru/link/?req=doc&amp;base=LAW&amp;n=475532&amp;dst=10137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ogin.consultant.ru/link/?req=doc&amp;base=LAW&amp;n=526417&amp;dst=21098"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810196" y="2844527"/>
            <a:ext cx="9217024" cy="2448272"/>
          </a:xfrm>
        </p:spPr>
        <p:txBody>
          <a:bodyPr>
            <a:normAutofit/>
          </a:bodyPr>
          <a:lstStyle/>
          <a:p>
            <a:pPr algn="ctr">
              <a:lnSpc>
                <a:spcPct val="100000"/>
              </a:lnSpc>
            </a:pPr>
            <a:r>
              <a:rPr lang="ru-RU" sz="3600" dirty="0"/>
              <a:t>Декларационная  кампания </a:t>
            </a:r>
            <a:r>
              <a:rPr lang="ru-RU" sz="3600" dirty="0" smtClean="0"/>
              <a:t>2026 </a:t>
            </a:r>
            <a:r>
              <a:rPr lang="ru-RU" sz="3600" dirty="0"/>
              <a:t>- обзор ответов на часто задаваемые вопросы</a:t>
            </a:r>
            <a:endParaRPr lang="ru-RU" sz="3600" dirty="0">
              <a:latin typeface="Times New Roman" pitchFamily="18" charset="0"/>
              <a:cs typeface="Times New Roman" pitchFamily="18" charset="0"/>
            </a:endParaRPr>
          </a:p>
        </p:txBody>
      </p:sp>
      <p:sp>
        <p:nvSpPr>
          <p:cNvPr id="6" name="Подзаголовок 5"/>
          <p:cNvSpPr>
            <a:spLocks noGrp="1"/>
          </p:cNvSpPr>
          <p:nvPr>
            <p:ph type="subTitle" idx="1"/>
          </p:nvPr>
        </p:nvSpPr>
        <p:spPr>
          <a:xfrm>
            <a:off x="560354" y="5364807"/>
            <a:ext cx="8529036" cy="1932323"/>
          </a:xfrm>
        </p:spPr>
        <p:txBody>
          <a:bodyPr>
            <a:normAutofit/>
          </a:bodyPr>
          <a:lstStyle/>
          <a:p>
            <a:pPr algn="l">
              <a:spcBef>
                <a:spcPts val="0"/>
              </a:spcBef>
            </a:pPr>
            <a:endParaRPr lang="ru-RU" sz="2000" b="1" dirty="0" smtClean="0">
              <a:solidFill>
                <a:srgbClr val="7030A0"/>
              </a:solidFill>
              <a:latin typeface="Times New Roman" panose="02020603050405020304" pitchFamily="18" charset="0"/>
              <a:cs typeface="Times New Roman" panose="02020603050405020304" pitchFamily="18" charset="0"/>
            </a:endParaRPr>
          </a:p>
          <a:p>
            <a:pPr algn="l">
              <a:spcBef>
                <a:spcPts val="0"/>
              </a:spcBef>
            </a:pPr>
            <a:r>
              <a:rPr lang="ru-RU" sz="2000" b="1" dirty="0" err="1" smtClean="0">
                <a:solidFill>
                  <a:srgbClr val="7030A0"/>
                </a:solidFill>
                <a:latin typeface="Times New Roman" panose="02020603050405020304" pitchFamily="18" charset="0"/>
                <a:cs typeface="Times New Roman" panose="02020603050405020304" pitchFamily="18" charset="0"/>
              </a:rPr>
              <a:t>Грудева</a:t>
            </a:r>
            <a:r>
              <a:rPr lang="ru-RU" sz="2000" b="1" dirty="0" smtClean="0">
                <a:solidFill>
                  <a:srgbClr val="7030A0"/>
                </a:solidFill>
                <a:latin typeface="Times New Roman" panose="02020603050405020304" pitchFamily="18" charset="0"/>
                <a:cs typeface="Times New Roman" panose="02020603050405020304" pitchFamily="18" charset="0"/>
              </a:rPr>
              <a:t> </a:t>
            </a:r>
            <a:r>
              <a:rPr lang="ru-RU" sz="2000" b="1" dirty="0">
                <a:solidFill>
                  <a:srgbClr val="7030A0"/>
                </a:solidFill>
                <a:latin typeface="Times New Roman" panose="02020603050405020304" pitchFamily="18" charset="0"/>
                <a:cs typeface="Times New Roman" panose="02020603050405020304" pitchFamily="18" charset="0"/>
              </a:rPr>
              <a:t>Татьяна Владимировна</a:t>
            </a:r>
          </a:p>
          <a:p>
            <a:pPr algn="l">
              <a:spcBef>
                <a:spcPts val="0"/>
              </a:spcBef>
            </a:pPr>
            <a:r>
              <a:rPr lang="ru-RU" sz="2000" b="1" dirty="0">
                <a:solidFill>
                  <a:srgbClr val="7030A0"/>
                </a:solidFill>
                <a:latin typeface="Times New Roman" panose="02020603050405020304" pitchFamily="18" charset="0"/>
                <a:cs typeface="Times New Roman" panose="02020603050405020304" pitchFamily="18" charset="0"/>
              </a:rPr>
              <a:t>Начальник отдела камерального контроля НДФЛ </a:t>
            </a:r>
          </a:p>
          <a:p>
            <a:pPr algn="l">
              <a:spcBef>
                <a:spcPts val="0"/>
              </a:spcBef>
            </a:pPr>
            <a:r>
              <a:rPr lang="ru-RU" sz="2000" b="1" dirty="0">
                <a:solidFill>
                  <a:srgbClr val="7030A0"/>
                </a:solidFill>
                <a:latin typeface="Times New Roman" panose="02020603050405020304" pitchFamily="18" charset="0"/>
                <a:cs typeface="Times New Roman" panose="02020603050405020304" pitchFamily="18" charset="0"/>
              </a:rPr>
              <a:t>Управления Федеральной налоговой службы по Республике Хакасия</a:t>
            </a:r>
          </a:p>
          <a:p>
            <a:pPr algn="l">
              <a:spcBef>
                <a:spcPts val="0"/>
              </a:spcBef>
            </a:pP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13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94172" y="3204567"/>
            <a:ext cx="9289032" cy="2952328"/>
          </a:xfrm>
        </p:spPr>
        <p:txBody>
          <a:bodyPr>
            <a:normAutofit/>
          </a:bodyPr>
          <a:lstStyle/>
          <a:p>
            <a:pPr algn="ctr"/>
            <a:r>
              <a:rPr lang="ru-RU" sz="2000" b="0" dirty="0" smtClean="0">
                <a:latin typeface="Times New Roman" pitchFamily="18" charset="0"/>
                <a:cs typeface="Times New Roman" pitchFamily="18" charset="0"/>
              </a:rPr>
              <a:t>Налогооблагаемый доход составит 4 </a:t>
            </a:r>
            <a:r>
              <a:rPr lang="ru-RU" sz="2000" b="0" dirty="0" err="1" smtClean="0">
                <a:latin typeface="Times New Roman" pitchFamily="18" charset="0"/>
                <a:cs typeface="Times New Roman" pitchFamily="18" charset="0"/>
              </a:rPr>
              <a:t>млн.руб</a:t>
            </a:r>
            <a:r>
              <a:rPr lang="ru-RU" sz="2000" b="0" dirty="0" smtClean="0">
                <a:latin typeface="Times New Roman" pitchFamily="18" charset="0"/>
                <a:cs typeface="Times New Roman" pitchFamily="18" charset="0"/>
              </a:rPr>
              <a:t>. (10 </a:t>
            </a:r>
            <a:r>
              <a:rPr lang="ru-RU" sz="2000" b="0" dirty="0" err="1" smtClean="0">
                <a:latin typeface="Times New Roman" pitchFamily="18" charset="0"/>
                <a:cs typeface="Times New Roman" pitchFamily="18" charset="0"/>
              </a:rPr>
              <a:t>млн.руб</a:t>
            </a:r>
            <a:r>
              <a:rPr lang="ru-RU" sz="2000" b="0" dirty="0" smtClean="0">
                <a:latin typeface="Times New Roman" pitchFamily="18" charset="0"/>
                <a:cs typeface="Times New Roman" pitchFamily="18" charset="0"/>
              </a:rPr>
              <a:t>. -6млн.руб.)</a:t>
            </a:r>
          </a:p>
          <a:p>
            <a:pPr algn="ctr"/>
            <a:r>
              <a:rPr lang="ru-RU" sz="2000" b="0" dirty="0" smtClean="0">
                <a:latin typeface="Times New Roman" pitchFamily="18" charset="0"/>
                <a:cs typeface="Times New Roman" pitchFamily="18" charset="0"/>
              </a:rPr>
              <a:t>Налог рассчитывается следующим образом:</a:t>
            </a:r>
          </a:p>
          <a:p>
            <a:pPr algn="ctr"/>
            <a:r>
              <a:rPr lang="ru-RU" sz="2000" b="0" dirty="0" smtClean="0">
                <a:latin typeface="Times New Roman" pitchFamily="18" charset="0"/>
                <a:cs typeface="Times New Roman" pitchFamily="18" charset="0"/>
              </a:rPr>
              <a:t>2,4 </a:t>
            </a:r>
            <a:r>
              <a:rPr lang="ru-RU" sz="2000" b="0" dirty="0" err="1" smtClean="0">
                <a:latin typeface="Times New Roman" pitchFamily="18" charset="0"/>
                <a:cs typeface="Times New Roman" pitchFamily="18" charset="0"/>
              </a:rPr>
              <a:t>млн.руб</a:t>
            </a:r>
            <a:r>
              <a:rPr lang="ru-RU" sz="2000" b="0" dirty="0" smtClean="0">
                <a:latin typeface="Times New Roman" pitchFamily="18" charset="0"/>
                <a:cs typeface="Times New Roman" pitchFamily="18" charset="0"/>
              </a:rPr>
              <a:t>.*13%=312 </a:t>
            </a:r>
            <a:r>
              <a:rPr lang="ru-RU" sz="2000" b="0" dirty="0" err="1" smtClean="0">
                <a:latin typeface="Times New Roman" pitchFamily="18" charset="0"/>
                <a:cs typeface="Times New Roman" pitchFamily="18" charset="0"/>
              </a:rPr>
              <a:t>тыс.руб</a:t>
            </a:r>
            <a:r>
              <a:rPr lang="ru-RU" sz="2000" b="0" dirty="0" smtClean="0">
                <a:latin typeface="Times New Roman" pitchFamily="18" charset="0"/>
                <a:cs typeface="Times New Roman" pitchFamily="18" charset="0"/>
              </a:rPr>
              <a:t>.</a:t>
            </a:r>
          </a:p>
          <a:p>
            <a:pPr algn="ctr"/>
            <a:r>
              <a:rPr lang="ru-RU" sz="2000" b="0" dirty="0" smtClean="0">
                <a:latin typeface="Times New Roman" pitchFamily="18" charset="0"/>
                <a:cs typeface="Times New Roman" pitchFamily="18" charset="0"/>
              </a:rPr>
              <a:t>(4млн.руб.-2,4 </a:t>
            </a:r>
            <a:r>
              <a:rPr lang="ru-RU" sz="2000" b="0" dirty="0" err="1" smtClean="0">
                <a:latin typeface="Times New Roman" pitchFamily="18" charset="0"/>
                <a:cs typeface="Times New Roman" pitchFamily="18" charset="0"/>
              </a:rPr>
              <a:t>млн.руб</a:t>
            </a:r>
            <a:r>
              <a:rPr lang="ru-RU" sz="2000" b="0" dirty="0" smtClean="0">
                <a:latin typeface="Times New Roman" pitchFamily="18" charset="0"/>
                <a:cs typeface="Times New Roman" pitchFamily="18" charset="0"/>
              </a:rPr>
              <a:t>.)*1</a:t>
            </a:r>
            <a:r>
              <a:rPr lang="en-US" sz="2000" b="0" dirty="0" smtClean="0">
                <a:latin typeface="Times New Roman" pitchFamily="18" charset="0"/>
                <a:cs typeface="Times New Roman" pitchFamily="18" charset="0"/>
              </a:rPr>
              <a:t>5%=240  </a:t>
            </a:r>
            <a:r>
              <a:rPr lang="ru-RU" sz="2000" b="0" dirty="0" err="1" smtClean="0">
                <a:latin typeface="Times New Roman" pitchFamily="18" charset="0"/>
                <a:cs typeface="Times New Roman" pitchFamily="18" charset="0"/>
              </a:rPr>
              <a:t>тыс.руб</a:t>
            </a:r>
            <a:r>
              <a:rPr lang="ru-RU" sz="2000" b="0" dirty="0" smtClean="0">
                <a:latin typeface="Times New Roman" pitchFamily="18" charset="0"/>
                <a:cs typeface="Times New Roman" pitchFamily="18" charset="0"/>
              </a:rPr>
              <a:t>.</a:t>
            </a:r>
          </a:p>
          <a:p>
            <a:pPr algn="ctr"/>
            <a:r>
              <a:rPr lang="ru-RU" sz="2000" b="0" dirty="0" smtClean="0">
                <a:latin typeface="Times New Roman" pitchFamily="18" charset="0"/>
                <a:cs typeface="Times New Roman" pitchFamily="18" charset="0"/>
              </a:rPr>
              <a:t>Итого: 552 </a:t>
            </a:r>
            <a:r>
              <a:rPr lang="ru-RU" sz="2000" b="0" dirty="0" err="1" smtClean="0">
                <a:latin typeface="Times New Roman" pitchFamily="18" charset="0"/>
                <a:cs typeface="Times New Roman" pitchFamily="18" charset="0"/>
              </a:rPr>
              <a:t>тыс.руб</a:t>
            </a:r>
            <a:r>
              <a:rPr lang="ru-RU" sz="2000" b="0" dirty="0" smtClean="0">
                <a:latin typeface="Times New Roman" pitchFamily="18" charset="0"/>
                <a:cs typeface="Times New Roman" pitchFamily="18" charset="0"/>
              </a:rPr>
              <a:t>.</a:t>
            </a:r>
          </a:p>
          <a:p>
            <a:endParaRPr lang="ru-RU" sz="2000" b="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954212" y="540271"/>
            <a:ext cx="6696744" cy="2016224"/>
          </a:xfrm>
        </p:spPr>
        <p:txBody>
          <a:bodyPr>
            <a:noAutofit/>
          </a:bodyPr>
          <a:lstStyle/>
          <a:p>
            <a:pPr algn="ctr"/>
            <a:r>
              <a:rPr lang="ru-RU" sz="2000" dirty="0">
                <a:solidFill>
                  <a:srgbClr val="002060"/>
                </a:solidFill>
                <a:latin typeface="Times New Roman" pitchFamily="18" charset="0"/>
                <a:cs typeface="Times New Roman" pitchFamily="18" charset="0"/>
              </a:rPr>
              <a:t>Квартира была куплена за  6 </a:t>
            </a:r>
            <a:r>
              <a:rPr lang="ru-RU" sz="2000" dirty="0" err="1">
                <a:solidFill>
                  <a:srgbClr val="002060"/>
                </a:solidFill>
                <a:latin typeface="Times New Roman" pitchFamily="18" charset="0"/>
                <a:cs typeface="Times New Roman" pitchFamily="18" charset="0"/>
              </a:rPr>
              <a:t>млн.руб</a:t>
            </a:r>
            <a:r>
              <a:rPr lang="ru-RU" sz="2000" dirty="0">
                <a:solidFill>
                  <a:srgbClr val="002060"/>
                </a:solidFill>
                <a:latin typeface="Times New Roman" pitchFamily="18" charset="0"/>
                <a:cs typeface="Times New Roman" pitchFamily="18" charset="0"/>
              </a:rPr>
              <a:t>., а продана в 2025 году за 10 </a:t>
            </a:r>
            <a:r>
              <a:rPr lang="ru-RU" sz="2000" dirty="0" err="1">
                <a:solidFill>
                  <a:srgbClr val="002060"/>
                </a:solidFill>
                <a:latin typeface="Times New Roman" pitchFamily="18" charset="0"/>
                <a:cs typeface="Times New Roman" pitchFamily="18" charset="0"/>
              </a:rPr>
              <a:t>млн.руб</a:t>
            </a:r>
            <a:r>
              <a:rPr lang="ru-RU" sz="2000" dirty="0">
                <a:solidFill>
                  <a:srgbClr val="002060"/>
                </a:solidFill>
                <a:latin typeface="Times New Roman" pitchFamily="18" charset="0"/>
                <a:cs typeface="Times New Roman" pitchFamily="18" charset="0"/>
              </a:rPr>
              <a:t>., срок владения не выдержан, жилье не единственное. По какой ставке будет облагаться доход от продажи</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10</a:t>
            </a:fld>
            <a:endParaRPr lang="ru-RU" dirty="0">
              <a:solidFill>
                <a:prstClr val="white"/>
              </a:solidFill>
            </a:endParaRPr>
          </a:p>
        </p:txBody>
      </p:sp>
      <p:pic>
        <p:nvPicPr>
          <p:cNvPr id="5" name="Picture 2" descr="C:\Users\1900-00-292\Downloads\i (1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972" y="612279"/>
            <a:ext cx="251507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52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2164" y="2772519"/>
            <a:ext cx="9217024" cy="4104456"/>
          </a:xfrm>
        </p:spPr>
        <p:txBody>
          <a:bodyPr>
            <a:normAutofit/>
          </a:bodyPr>
          <a:lstStyle/>
          <a:p>
            <a:pPr algn="just"/>
            <a:r>
              <a:rPr lang="ru-RU" sz="2000" b="0" dirty="0" smtClean="0">
                <a:latin typeface="Times New Roman" pitchFamily="18" charset="0"/>
                <a:cs typeface="Times New Roman" pitchFamily="18" charset="0"/>
              </a:rPr>
              <a:t>	Так как, с 01.01.2025 </a:t>
            </a:r>
            <a:r>
              <a:rPr lang="ru-RU" sz="2000" b="0" dirty="0">
                <a:latin typeface="Times New Roman" pitchFamily="18" charset="0"/>
                <a:cs typeface="Times New Roman" pitchFamily="18" charset="0"/>
              </a:rPr>
              <a:t>налоговая база по доходам в виде процентов по вкладам (остаткам на счетах) в банках, находящихся на территории Российской Федерации, не относится к основной налоговой базе, то применение к ней налоговых вычетов, предусмотренных статьями 218 - 221 Кодекса, не предусмотрено.</a:t>
            </a:r>
            <a:endParaRPr lang="ru-RU" sz="2000" b="0" dirty="0">
              <a:latin typeface="Times New Roman" pitchFamily="18" charset="0"/>
              <a:cs typeface="Times New Roman" pitchFamily="18" charset="0"/>
              <a:hlinkClick r:id="rId2"/>
            </a:endParaRPr>
          </a:p>
          <a:p>
            <a:pPr algn="just"/>
            <a:r>
              <a:rPr lang="ru-RU" sz="2000" dirty="0" smtClean="0">
                <a:latin typeface="Times New Roman" panose="02020603050405020304" pitchFamily="18" charset="0"/>
                <a:cs typeface="Times New Roman" panose="02020603050405020304" pitchFamily="18" charset="0"/>
              </a:rPr>
              <a:t> 	Также, с </a:t>
            </a:r>
            <a:r>
              <a:rPr lang="ru-RU" sz="2000" dirty="0">
                <a:latin typeface="Times New Roman" panose="02020603050405020304" pitchFamily="18" charset="0"/>
                <a:cs typeface="Times New Roman" panose="02020603050405020304" pitchFamily="18" charset="0"/>
              </a:rPr>
              <a:t>2025 года  доходы от продажи имущества нельзя перекрыть  вычетами по  ст. 219.1 и </a:t>
            </a:r>
            <a:r>
              <a:rPr lang="ru-RU" sz="2000" dirty="0" smtClean="0">
                <a:latin typeface="Times New Roman" panose="02020603050405020304" pitchFamily="18" charset="0"/>
                <a:cs typeface="Times New Roman" panose="02020603050405020304" pitchFamily="18" charset="0"/>
              </a:rPr>
              <a:t>219.2 НК РФ, </a:t>
            </a:r>
            <a:r>
              <a:rPr lang="ru-RU" sz="2000" dirty="0">
                <a:latin typeface="Times New Roman" panose="02020603050405020304" pitchFamily="18" charset="0"/>
                <a:cs typeface="Times New Roman" panose="02020603050405020304" pitchFamily="18" charset="0"/>
              </a:rPr>
              <a:t>только </a:t>
            </a:r>
            <a:r>
              <a:rPr lang="ru-RU" sz="2000" dirty="0" smtClean="0">
                <a:latin typeface="Times New Roman" panose="02020603050405020304" pitchFamily="18" charset="0"/>
                <a:cs typeface="Times New Roman" panose="02020603050405020304" pitchFamily="18" charset="0"/>
              </a:rPr>
              <a:t> по статьям  </a:t>
            </a:r>
            <a:r>
              <a:rPr lang="ru-RU" sz="2000" dirty="0">
                <a:latin typeface="Times New Roman" panose="02020603050405020304" pitchFamily="18" charset="0"/>
                <a:cs typeface="Times New Roman" panose="02020603050405020304" pitchFamily="18" charset="0"/>
              </a:rPr>
              <a:t>218 и 219, а также  п.п.3 и 4  п.1 ст.220 НК РФ. </a:t>
            </a:r>
            <a:r>
              <a:rPr lang="ru-RU" sz="2000" dirty="0" err="1">
                <a:latin typeface="Times New Roman" panose="02020603050405020304" pitchFamily="18" charset="0"/>
                <a:cs typeface="Times New Roman" panose="02020603050405020304" pitchFamily="18" charset="0"/>
              </a:rPr>
              <a:t>Т.е</a:t>
            </a:r>
            <a:r>
              <a:rPr lang="ru-RU" sz="2000" dirty="0">
                <a:latin typeface="Times New Roman" panose="02020603050405020304" pitchFamily="18" charset="0"/>
                <a:cs typeface="Times New Roman" panose="02020603050405020304" pitchFamily="18" charset="0"/>
              </a:rPr>
              <a:t> нельзя  перекрыть </a:t>
            </a:r>
            <a:r>
              <a:rPr lang="ru-RU" sz="2000" dirty="0" smtClean="0">
                <a:latin typeface="Times New Roman" panose="02020603050405020304" pitchFamily="18" charset="0"/>
                <a:cs typeface="Times New Roman" panose="02020603050405020304" pitchFamily="18" charset="0"/>
              </a:rPr>
              <a:t>инвестиционным </a:t>
            </a:r>
            <a:r>
              <a:rPr lang="ru-RU" sz="2000" dirty="0">
                <a:latin typeface="Times New Roman" panose="02020603050405020304" pitchFamily="18" charset="0"/>
                <a:cs typeface="Times New Roman" panose="02020603050405020304" pitchFamily="18" charset="0"/>
              </a:rPr>
              <a:t>вычетом и ДСГ</a:t>
            </a:r>
            <a:r>
              <a:rPr lang="ru-RU" sz="2000" dirty="0" smtClean="0">
                <a:latin typeface="Times New Roman" panose="02020603050405020304" pitchFamily="18" charset="0"/>
                <a:cs typeface="Times New Roman" panose="02020603050405020304" pitchFamily="18" charset="0"/>
              </a:rPr>
              <a:t>!!!!</a:t>
            </a:r>
          </a:p>
          <a:p>
            <a:pPr algn="just"/>
            <a:r>
              <a:rPr lang="ru-RU" sz="2000" b="0" dirty="0" smtClean="0">
                <a:solidFill>
                  <a:srgbClr val="4F81BD"/>
                </a:solidFill>
                <a:latin typeface="Times New Roman" pitchFamily="18" charset="0"/>
                <a:cs typeface="Times New Roman" pitchFamily="18" charset="0"/>
              </a:rPr>
              <a:t>	Отсутствует </a:t>
            </a:r>
            <a:r>
              <a:rPr lang="ru-RU" sz="2000" b="0" dirty="0">
                <a:solidFill>
                  <a:srgbClr val="4F81BD"/>
                </a:solidFill>
                <a:latin typeface="Times New Roman" pitchFamily="18" charset="0"/>
                <a:cs typeface="Times New Roman" pitchFamily="18" charset="0"/>
              </a:rPr>
              <a:t>обязанность по представлению декларации по доходам, по которым НДФЛ уплачивается лицом на основании налогового уведомления, выставляемом налоговым органом</a:t>
            </a:r>
          </a:p>
        </p:txBody>
      </p:sp>
      <p:sp>
        <p:nvSpPr>
          <p:cNvPr id="3" name="Заголовок 2"/>
          <p:cNvSpPr>
            <a:spLocks noGrp="1"/>
          </p:cNvSpPr>
          <p:nvPr>
            <p:ph type="title"/>
          </p:nvPr>
        </p:nvSpPr>
        <p:spPr>
          <a:xfrm>
            <a:off x="882204" y="468263"/>
            <a:ext cx="6264696" cy="2016224"/>
          </a:xfrm>
        </p:spPr>
        <p:txBody>
          <a:bodyPr>
            <a:noAutofit/>
          </a:bodyPr>
          <a:lstStyle/>
          <a:p>
            <a:pPr algn="ctr"/>
            <a:r>
              <a:rPr lang="ru-RU" sz="2000" dirty="0">
                <a:solidFill>
                  <a:srgbClr val="002060"/>
                </a:solidFill>
                <a:latin typeface="Times New Roman" pitchFamily="18" charset="0"/>
                <a:cs typeface="Times New Roman" pitchFamily="18" charset="0"/>
              </a:rPr>
              <a:t>Есть вклады в банках и ежегодно начисляются проценты на них, соответственно удерживается  налог. Могу ли я подать декларацию 3-НДФЛ в которой показать доход от вкладов и одновременно заявить право на вычет  по лечению и на инвестирование?</a:t>
            </a: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11</a:t>
            </a:fld>
            <a:endParaRPr lang="ru-RU" dirty="0">
              <a:solidFill>
                <a:prstClr val="white"/>
              </a:solidFill>
            </a:endParaRPr>
          </a:p>
        </p:txBody>
      </p:sp>
      <p:pic>
        <p:nvPicPr>
          <p:cNvPr id="5" name="Picture 3" descr="C:\Users\1900-00-292\Downloads\i (1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488" y="397219"/>
            <a:ext cx="3081426" cy="215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2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94172" y="1476375"/>
            <a:ext cx="8928995" cy="5832648"/>
          </a:xfrm>
        </p:spPr>
        <p:txBody>
          <a:bodyPr>
            <a:normAutofit fontScale="77500" lnSpcReduction="20000"/>
          </a:bodyPr>
          <a:lstStyle/>
          <a:p>
            <a:endParaRPr lang="ru-RU" sz="2600" u="sng" dirty="0">
              <a:latin typeface="+mn-lt"/>
              <a:cs typeface="Times New Roman" pitchFamily="18" charset="0"/>
            </a:endParaRPr>
          </a:p>
          <a:p>
            <a:pPr algn="just"/>
            <a:r>
              <a:rPr lang="ru-RU" sz="2600" b="0" dirty="0" smtClean="0">
                <a:latin typeface="Times New Roman" pitchFamily="18" charset="0"/>
                <a:cs typeface="Times New Roman" pitchFamily="18" charset="0"/>
              </a:rPr>
              <a:t>1. Продажа </a:t>
            </a:r>
            <a:r>
              <a:rPr lang="ru-RU" sz="2600" b="0" dirty="0">
                <a:latin typeface="Times New Roman" pitchFamily="18" charset="0"/>
                <a:cs typeface="Times New Roman" pitchFamily="18" charset="0"/>
              </a:rPr>
              <a:t>единственного жилья (включая жилье купленное в браке, но оформленное на другого супруга</a:t>
            </a:r>
            <a:r>
              <a:rPr lang="ru-RU" sz="2600" b="0" dirty="0" smtClean="0">
                <a:latin typeface="Times New Roman" pitchFamily="18" charset="0"/>
                <a:cs typeface="Times New Roman" pitchFamily="18" charset="0"/>
              </a:rPr>
              <a:t>).</a:t>
            </a:r>
          </a:p>
          <a:p>
            <a:pPr algn="just"/>
            <a:r>
              <a:rPr lang="ru-RU" sz="2600" b="0" dirty="0" smtClean="0">
                <a:latin typeface="Times New Roman" pitchFamily="18" charset="0"/>
                <a:cs typeface="Times New Roman" pitchFamily="18" charset="0"/>
              </a:rPr>
              <a:t>2. Продажа </a:t>
            </a:r>
            <a:r>
              <a:rPr lang="ru-RU" sz="2600" b="0" dirty="0">
                <a:latin typeface="Times New Roman" pitchFamily="18" charset="0"/>
                <a:cs typeface="Times New Roman" pitchFamily="18" charset="0"/>
              </a:rPr>
              <a:t>недвижимости полученной по наследству, по дарению от близкого </a:t>
            </a:r>
            <a:r>
              <a:rPr lang="ru-RU" sz="2600" b="0" dirty="0" smtClean="0">
                <a:latin typeface="Times New Roman" pitchFamily="18" charset="0"/>
                <a:cs typeface="Times New Roman" pitchFamily="18" charset="0"/>
              </a:rPr>
              <a:t>родственника.</a:t>
            </a:r>
            <a:endParaRPr lang="ru-RU" sz="2600" b="0" u="sng" dirty="0" smtClean="0">
              <a:latin typeface="Times New Roman" pitchFamily="18" charset="0"/>
              <a:cs typeface="Times New Roman" pitchFamily="18" charset="0"/>
            </a:endParaRPr>
          </a:p>
          <a:p>
            <a:pPr algn="just"/>
            <a:r>
              <a:rPr lang="ru-RU" sz="2600" b="0" dirty="0" smtClean="0">
                <a:latin typeface="Times New Roman" pitchFamily="18" charset="0"/>
                <a:cs typeface="Times New Roman" pitchFamily="18" charset="0"/>
              </a:rPr>
              <a:t>3. Покупка проданной квартиры была  по ДДУ  и с даты полной оплаты прошло 5 лет.</a:t>
            </a:r>
          </a:p>
          <a:p>
            <a:pPr algn="just"/>
            <a:r>
              <a:rPr lang="ru-RU" sz="2600" b="0" dirty="0" smtClean="0">
                <a:latin typeface="Times New Roman" pitchFamily="18" charset="0"/>
                <a:cs typeface="Times New Roman" pitchFamily="18" charset="0"/>
              </a:rPr>
              <a:t>4. Освобождение семьей с детьми (2 и более).</a:t>
            </a:r>
          </a:p>
          <a:p>
            <a:pPr algn="just"/>
            <a:r>
              <a:rPr lang="ru-RU" sz="2600" b="0" dirty="0" smtClean="0">
                <a:latin typeface="Times New Roman" pitchFamily="18" charset="0"/>
                <a:cs typeface="Times New Roman" pitchFamily="18" charset="0"/>
              </a:rPr>
              <a:t>5. Продажа имущества, приобретаемого с использованием материнского капитала.</a:t>
            </a:r>
          </a:p>
          <a:p>
            <a:pPr algn="just"/>
            <a:r>
              <a:rPr lang="ru-RU" sz="2600" b="0" dirty="0" smtClean="0">
                <a:latin typeface="Times New Roman" pitchFamily="18" charset="0"/>
                <a:cs typeface="Times New Roman" pitchFamily="18" charset="0"/>
              </a:rPr>
              <a:t>6. Разделение и  объединение жилья.</a:t>
            </a:r>
          </a:p>
          <a:p>
            <a:pPr algn="just"/>
            <a:r>
              <a:rPr lang="ru-RU" sz="2600" b="0" dirty="0" smtClean="0">
                <a:latin typeface="Times New Roman" pitchFamily="18" charset="0"/>
                <a:cs typeface="Times New Roman" pitchFamily="18" charset="0"/>
              </a:rPr>
              <a:t>7. Приватизация до  1998 года, зарегистрировали в </a:t>
            </a:r>
            <a:r>
              <a:rPr lang="ru-RU" sz="2600" b="0" dirty="0" err="1" smtClean="0">
                <a:latin typeface="Times New Roman" pitchFamily="18" charset="0"/>
                <a:cs typeface="Times New Roman" pitchFamily="18" charset="0"/>
              </a:rPr>
              <a:t>Росреестре</a:t>
            </a:r>
            <a:r>
              <a:rPr lang="ru-RU" sz="2600" b="0" dirty="0" smtClean="0">
                <a:latin typeface="Times New Roman" pitchFamily="18" charset="0"/>
                <a:cs typeface="Times New Roman" pitchFamily="18" charset="0"/>
              </a:rPr>
              <a:t> перед продажей.</a:t>
            </a:r>
          </a:p>
          <a:p>
            <a:pPr algn="just"/>
            <a:r>
              <a:rPr lang="ru-RU" sz="2600" b="0" dirty="0" smtClean="0">
                <a:latin typeface="Times New Roman" pitchFamily="18" charset="0"/>
                <a:cs typeface="Times New Roman" pitchFamily="18" charset="0"/>
              </a:rPr>
              <a:t>8. Наследование за супругом  с последующей продажей.</a:t>
            </a:r>
          </a:p>
          <a:p>
            <a:endParaRPr lang="ru-RU" sz="2600" b="0" dirty="0">
              <a:latin typeface="Times New Roman" pitchFamily="18" charset="0"/>
              <a:cs typeface="Times New Roman" pitchFamily="18" charset="0"/>
            </a:endParaRPr>
          </a:p>
          <a:p>
            <a:pPr algn="just"/>
            <a:r>
              <a:rPr lang="ru-RU" sz="2600" b="0" dirty="0" smtClean="0">
                <a:solidFill>
                  <a:srgbClr val="FF0000"/>
                </a:solidFill>
                <a:latin typeface="Times New Roman" pitchFamily="18" charset="0"/>
                <a:cs typeface="Times New Roman" pitchFamily="18" charset="0"/>
              </a:rPr>
              <a:t>	В </a:t>
            </a:r>
            <a:r>
              <a:rPr lang="ru-RU" sz="2600" b="0" dirty="0">
                <a:solidFill>
                  <a:srgbClr val="FF0000"/>
                </a:solidFill>
                <a:latin typeface="Times New Roman" pitchFamily="18" charset="0"/>
                <a:cs typeface="Times New Roman" pitchFamily="18" charset="0"/>
              </a:rPr>
              <a:t>целях </a:t>
            </a:r>
            <a:r>
              <a:rPr lang="ru-RU" sz="2600" b="0" dirty="0" err="1">
                <a:solidFill>
                  <a:srgbClr val="FF0000"/>
                </a:solidFill>
                <a:latin typeface="Times New Roman" pitchFamily="18" charset="0"/>
                <a:cs typeface="Times New Roman" pitchFamily="18" charset="0"/>
              </a:rPr>
              <a:t>непредъявления</a:t>
            </a:r>
            <a:r>
              <a:rPr lang="ru-RU" sz="2600" b="0" dirty="0">
                <a:solidFill>
                  <a:srgbClr val="FF0000"/>
                </a:solidFill>
                <a:latin typeface="Times New Roman" pitchFamily="18" charset="0"/>
                <a:cs typeface="Times New Roman" pitchFamily="18" charset="0"/>
              </a:rPr>
              <a:t>  налоговым органом сумм налога на доходы физических лиц, в подтверждение доводов об отсутствии обязанности предоставления декларации по форме 3-НДФЛ при совершении вышеуказанных сделок, просим представить  в срок  до </a:t>
            </a:r>
            <a:r>
              <a:rPr lang="ru-RU" sz="2600" b="0" dirty="0" smtClean="0">
                <a:solidFill>
                  <a:srgbClr val="FF0000"/>
                </a:solidFill>
                <a:latin typeface="Times New Roman" pitchFamily="18" charset="0"/>
                <a:cs typeface="Times New Roman" pitchFamily="18" charset="0"/>
              </a:rPr>
              <a:t>25.04.2026 в  </a:t>
            </a:r>
            <a:r>
              <a:rPr lang="ru-RU" sz="2600" b="0" dirty="0">
                <a:solidFill>
                  <a:srgbClr val="FF0000"/>
                </a:solidFill>
                <a:latin typeface="Times New Roman" pitchFamily="18" charset="0"/>
                <a:cs typeface="Times New Roman" pitchFamily="18" charset="0"/>
              </a:rPr>
              <a:t>Управление пояснения с копиями подтверждающих  </a:t>
            </a:r>
            <a:r>
              <a:rPr lang="ru-RU" sz="2600" b="0" dirty="0" smtClean="0">
                <a:solidFill>
                  <a:srgbClr val="FF0000"/>
                </a:solidFill>
                <a:latin typeface="Times New Roman" pitchFamily="18" charset="0"/>
                <a:cs typeface="Times New Roman" pitchFamily="18" charset="0"/>
              </a:rPr>
              <a:t>документов. </a:t>
            </a:r>
            <a:r>
              <a:rPr lang="ru-RU" sz="2600" b="0" dirty="0">
                <a:latin typeface="+mn-lt"/>
              </a:rPr>
              <a:t>	</a:t>
            </a:r>
          </a:p>
          <a:p>
            <a:pPr marL="649160" indent="-285750" algn="just">
              <a:buFontTx/>
              <a:buChar char="-"/>
            </a:pPr>
            <a:endParaRPr lang="ru-RU" sz="1800" dirty="0"/>
          </a:p>
        </p:txBody>
      </p:sp>
      <p:sp>
        <p:nvSpPr>
          <p:cNvPr id="3" name="Заголовок 2"/>
          <p:cNvSpPr>
            <a:spLocks noGrp="1"/>
          </p:cNvSpPr>
          <p:nvPr>
            <p:ph type="title"/>
          </p:nvPr>
        </p:nvSpPr>
        <p:spPr>
          <a:xfrm>
            <a:off x="594172" y="324247"/>
            <a:ext cx="6696744" cy="1003175"/>
          </a:xfrm>
        </p:spPr>
        <p:txBody>
          <a:bodyPr>
            <a:normAutofit/>
          </a:bodyPr>
          <a:lstStyle/>
          <a:p>
            <a:pPr algn="ctr"/>
            <a:r>
              <a:rPr lang="ru-RU" sz="2400" dirty="0" smtClean="0">
                <a:solidFill>
                  <a:srgbClr val="21115B"/>
                </a:solidFill>
                <a:latin typeface="Times New Roman" pitchFamily="18" charset="0"/>
                <a:cs typeface="Times New Roman" pitchFamily="18" charset="0"/>
              </a:rPr>
              <a:t>Пояснения вместо представления декларации 3-НДФЛ</a:t>
            </a:r>
            <a:endParaRPr lang="ru-RU" sz="2400" dirty="0">
              <a:solidFill>
                <a:srgbClr val="21115B"/>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12</a:t>
            </a:fld>
            <a:endParaRPr lang="ru-RU" dirty="0">
              <a:solidFill>
                <a:prstClr val="white"/>
              </a:solidFill>
            </a:endParaRPr>
          </a:p>
        </p:txBody>
      </p:sp>
      <p:pic>
        <p:nvPicPr>
          <p:cNvPr id="19458" name="Picture 2" descr="C:\Users\1900-00-292\Downloads\i (2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028" y="180231"/>
            <a:ext cx="2173888" cy="136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11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38188" y="1771652"/>
            <a:ext cx="8928992" cy="5324475"/>
          </a:xfrm>
        </p:spPr>
        <p:txBody>
          <a:bodyPr>
            <a:normAutofit fontScale="92500" lnSpcReduction="20000"/>
          </a:bodyPr>
          <a:lstStyle/>
          <a:p>
            <a:pPr algn="just"/>
            <a:r>
              <a:rPr lang="ru-RU" sz="3200" dirty="0" smtClean="0">
                <a:latin typeface="+mn-lt"/>
              </a:rPr>
              <a:t>      </a:t>
            </a:r>
            <a:r>
              <a:rPr lang="ru-RU" sz="2400" b="0" dirty="0" smtClean="0">
                <a:latin typeface="Times New Roman" pitchFamily="18" charset="0"/>
                <a:cs typeface="Times New Roman" pitchFamily="18" charset="0"/>
              </a:rPr>
              <a:t>В </a:t>
            </a:r>
            <a:r>
              <a:rPr lang="ru-RU" sz="2400" b="0" dirty="0">
                <a:latin typeface="Times New Roman" pitchFamily="18" charset="0"/>
                <a:cs typeface="Times New Roman" pitchFamily="18" charset="0"/>
              </a:rPr>
              <a:t>случае если граждане самостоятельно не отчитались по полученным доходам за </a:t>
            </a:r>
            <a:r>
              <a:rPr lang="ru-RU" sz="2400" b="0" dirty="0" smtClean="0">
                <a:latin typeface="Times New Roman" pitchFamily="18" charset="0"/>
                <a:cs typeface="Times New Roman" pitchFamily="18" charset="0"/>
              </a:rPr>
              <a:t>2025 </a:t>
            </a:r>
            <a:r>
              <a:rPr lang="ru-RU" sz="2400" b="0" dirty="0">
                <a:latin typeface="Times New Roman" pitchFamily="18" charset="0"/>
                <a:cs typeface="Times New Roman" pitchFamily="18" charset="0"/>
              </a:rPr>
              <a:t>год  </a:t>
            </a:r>
            <a:r>
              <a:rPr lang="ru-RU" sz="2400" b="0" dirty="0" smtClean="0">
                <a:latin typeface="Times New Roman" pitchFamily="18" charset="0"/>
                <a:cs typeface="Times New Roman" pitchFamily="18" charset="0"/>
              </a:rPr>
              <a:t>не позднее </a:t>
            </a:r>
            <a:r>
              <a:rPr lang="ru-RU" sz="2400" b="0" dirty="0" smtClean="0">
                <a:solidFill>
                  <a:srgbClr val="FF0000"/>
                </a:solidFill>
                <a:latin typeface="Times New Roman" pitchFamily="18" charset="0"/>
                <a:cs typeface="Times New Roman" pitchFamily="18" charset="0"/>
              </a:rPr>
              <a:t>30.04.2026</a:t>
            </a:r>
            <a:r>
              <a:rPr lang="ru-RU" sz="2400" b="0" dirty="0" smtClean="0">
                <a:latin typeface="Times New Roman" pitchFamily="18" charset="0"/>
                <a:cs typeface="Times New Roman" pitchFamily="18" charset="0"/>
              </a:rPr>
              <a:t>, </a:t>
            </a:r>
            <a:r>
              <a:rPr lang="ru-RU" sz="2400" b="0" dirty="0">
                <a:latin typeface="Times New Roman" pitchFamily="18" charset="0"/>
                <a:cs typeface="Times New Roman" pitchFamily="18" charset="0"/>
              </a:rPr>
              <a:t>то с 15 июля налоговый орган самостоятельно исчислит сумму НДФЛ на основе имеющихся сведений о налогоплательщике и его доходах. Налог будет предъявлен на основании вынесенного решения с начисленными штрафами</a:t>
            </a:r>
            <a:r>
              <a:rPr lang="ru-RU" sz="2400" b="0" dirty="0" smtClean="0">
                <a:latin typeface="Times New Roman" pitchFamily="18" charset="0"/>
                <a:cs typeface="Times New Roman" pitchFamily="18" charset="0"/>
              </a:rPr>
              <a:t>.</a:t>
            </a:r>
          </a:p>
          <a:p>
            <a:pPr algn="just"/>
            <a:endParaRPr lang="ru-RU" sz="2400" b="0" dirty="0">
              <a:latin typeface="Times New Roman" pitchFamily="18" charset="0"/>
              <a:cs typeface="Times New Roman" pitchFamily="18" charset="0"/>
            </a:endParaRPr>
          </a:p>
          <a:p>
            <a:pPr algn="just"/>
            <a:r>
              <a:rPr lang="ru-RU" sz="2400" b="0" dirty="0" smtClean="0">
                <a:latin typeface="Times New Roman" pitchFamily="18" charset="0"/>
                <a:cs typeface="Times New Roman" pitchFamily="18" charset="0"/>
              </a:rPr>
              <a:t>       За </a:t>
            </a:r>
            <a:r>
              <a:rPr lang="ru-RU" sz="2400" b="0" dirty="0">
                <a:latin typeface="Times New Roman" pitchFamily="18" charset="0"/>
                <a:cs typeface="Times New Roman" pitchFamily="18" charset="0"/>
              </a:rPr>
              <a:t>несвоевременное представление налоговой декларации по форме 3-НДФЛ от полученного дохода (от продажи движимого/недвижимого имущества, аренды и </a:t>
            </a:r>
            <a:r>
              <a:rPr lang="ru-RU" sz="2400" b="0" dirty="0" smtClean="0">
                <a:latin typeface="Times New Roman" pitchFamily="18" charset="0"/>
                <a:cs typeface="Times New Roman" pitchFamily="18" charset="0"/>
              </a:rPr>
              <a:t>др.) </a:t>
            </a:r>
            <a:r>
              <a:rPr lang="ru-RU" sz="2400" b="0" dirty="0">
                <a:latin typeface="Times New Roman" pitchFamily="18" charset="0"/>
                <a:cs typeface="Times New Roman" pitchFamily="18" charset="0"/>
              </a:rPr>
              <a:t>в налоговый орган по месту учета налагается штраф, размер которого зависит от неуплаченной в установленный срок суммы НДФЛ, но не более </a:t>
            </a:r>
            <a:r>
              <a:rPr lang="ru-RU" sz="2400" b="0" u="sng" dirty="0">
                <a:latin typeface="Times New Roman" pitchFamily="18" charset="0"/>
                <a:cs typeface="Times New Roman" pitchFamily="18" charset="0"/>
              </a:rPr>
              <a:t>30 %</a:t>
            </a:r>
            <a:r>
              <a:rPr lang="ru-RU" sz="2400" b="0" dirty="0">
                <a:latin typeface="Times New Roman" pitchFamily="18" charset="0"/>
                <a:cs typeface="Times New Roman" pitchFamily="18" charset="0"/>
              </a:rPr>
              <a:t> от этой суммы и не менее 1 000 руб. </a:t>
            </a:r>
            <a:r>
              <a:rPr lang="ru-RU" sz="2400" b="0" dirty="0" smtClean="0">
                <a:latin typeface="Times New Roman" pitchFamily="18" charset="0"/>
                <a:cs typeface="Times New Roman" pitchFamily="18" charset="0"/>
              </a:rPr>
              <a:t>(ст.119</a:t>
            </a:r>
            <a:r>
              <a:rPr lang="ru-RU" sz="2400" b="0" dirty="0">
                <a:latin typeface="Times New Roman" pitchFamily="18" charset="0"/>
                <a:cs typeface="Times New Roman" pitchFamily="18" charset="0"/>
              </a:rPr>
              <a:t> НК РФ</a:t>
            </a:r>
            <a:r>
              <a:rPr lang="ru-RU" sz="2400" b="0" dirty="0" smtClean="0">
                <a:latin typeface="Times New Roman" pitchFamily="18" charset="0"/>
                <a:cs typeface="Times New Roman" pitchFamily="18" charset="0"/>
              </a:rPr>
              <a:t>). Кроме того, </a:t>
            </a:r>
            <a:r>
              <a:rPr lang="ru-RU" sz="2400" b="0" dirty="0">
                <a:latin typeface="Times New Roman" pitchFamily="18" charset="0"/>
                <a:cs typeface="Times New Roman" pitchFamily="18" charset="0"/>
              </a:rPr>
              <a:t>н</a:t>
            </a:r>
            <a:r>
              <a:rPr lang="ru-RU" sz="2400" b="0" dirty="0" smtClean="0">
                <a:latin typeface="Times New Roman" pitchFamily="18" charset="0"/>
                <a:cs typeface="Times New Roman" pitchFamily="18" charset="0"/>
              </a:rPr>
              <a:t>еуплата </a:t>
            </a:r>
            <a:r>
              <a:rPr lang="ru-RU" sz="2400" b="0" dirty="0">
                <a:latin typeface="Times New Roman" pitchFamily="18" charset="0"/>
                <a:cs typeface="Times New Roman" pitchFamily="18" charset="0"/>
              </a:rPr>
              <a:t>или неполная уплата сумм налога в результате занижения налоговой базы, иного неправильного исчисления налога или других неправомерных действий (бездействия) влечёт взыскание штрафа в размере </a:t>
            </a:r>
            <a:r>
              <a:rPr lang="ru-RU" sz="2400" b="0" u="sng" dirty="0">
                <a:latin typeface="Times New Roman" pitchFamily="18" charset="0"/>
                <a:cs typeface="Times New Roman" pitchFamily="18" charset="0"/>
              </a:rPr>
              <a:t>20 % </a:t>
            </a:r>
            <a:r>
              <a:rPr lang="ru-RU" sz="2400" b="0" dirty="0">
                <a:latin typeface="Times New Roman" pitchFamily="18" charset="0"/>
                <a:cs typeface="Times New Roman" pitchFamily="18" charset="0"/>
              </a:rPr>
              <a:t>от неуплаченной суммы </a:t>
            </a:r>
            <a:r>
              <a:rPr lang="ru-RU" sz="2400" b="0" dirty="0" smtClean="0">
                <a:latin typeface="Times New Roman" pitchFamily="18" charset="0"/>
                <a:cs typeface="Times New Roman" pitchFamily="18" charset="0"/>
              </a:rPr>
              <a:t>налога (ст. 122 НК РФ).</a:t>
            </a:r>
            <a:endParaRPr lang="ru-RU" sz="2400" b="0" dirty="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a:off x="962026" y="324248"/>
            <a:ext cx="5680818" cy="1447406"/>
          </a:xfrm>
        </p:spPr>
        <p:txBody>
          <a:bodyPr>
            <a:noAutofit/>
          </a:bodyPr>
          <a:lstStyle/>
          <a:p>
            <a:pPr algn="ctr"/>
            <a:r>
              <a:rPr lang="ru-RU" sz="2400" dirty="0">
                <a:solidFill>
                  <a:srgbClr val="21115B"/>
                </a:solidFill>
                <a:latin typeface="Times New Roman" pitchFamily="18" charset="0"/>
                <a:cs typeface="Times New Roman" pitchFamily="18" charset="0"/>
              </a:rPr>
              <a:t>Что ждет налогоплательщиков, которые вовремя не представят декларации по НДФЛ</a:t>
            </a:r>
            <a:r>
              <a:rPr lang="ru-RU" sz="2400" dirty="0" smtClean="0">
                <a:solidFill>
                  <a:srgbClr val="21115B"/>
                </a:solidFill>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13</a:t>
            </a:fld>
            <a:endParaRPr lang="ru-RU" dirty="0">
              <a:solidFill>
                <a:prstClr val="white"/>
              </a:solidFill>
            </a:endParaRPr>
          </a:p>
        </p:txBody>
      </p:sp>
      <p:pic>
        <p:nvPicPr>
          <p:cNvPr id="3074" name="Picture 2" descr="C:\Users\1900-00-292\Downloads\9d2eb95e-25c5-41ef-a249-daac6bffc7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4893" y="300484"/>
            <a:ext cx="3096344" cy="149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5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38188" y="1404367"/>
            <a:ext cx="8928992" cy="5904656"/>
          </a:xfrm>
        </p:spPr>
        <p:txBody>
          <a:bodyPr>
            <a:noAutofit/>
          </a:bodyPr>
          <a:lstStyle/>
          <a:p>
            <a:r>
              <a:rPr lang="ru-RU" sz="2000" b="0" dirty="0" smtClean="0">
                <a:latin typeface="Times New Roman" pitchFamily="18" charset="0"/>
                <a:cs typeface="Times New Roman" pitchFamily="18" charset="0"/>
              </a:rPr>
              <a:t>Срок владения квартиры не выдержан.</a:t>
            </a:r>
          </a:p>
          <a:p>
            <a:r>
              <a:rPr lang="ru-RU" sz="2000" b="0" dirty="0" smtClean="0">
                <a:latin typeface="Times New Roman" pitchFamily="18" charset="0"/>
                <a:cs typeface="Times New Roman" pitchFamily="18" charset="0"/>
              </a:rPr>
              <a:t>За </a:t>
            </a:r>
            <a:r>
              <a:rPr lang="ru-RU" sz="2000" b="0" dirty="0">
                <a:latin typeface="Times New Roman" pitchFamily="18" charset="0"/>
                <a:cs typeface="Times New Roman" pitchFamily="18" charset="0"/>
              </a:rPr>
              <a:t>9 400 000 </a:t>
            </a:r>
            <a:r>
              <a:rPr lang="ru-RU" sz="2000" b="0" dirty="0" smtClean="0">
                <a:latin typeface="Times New Roman" pitchFamily="18" charset="0"/>
                <a:cs typeface="Times New Roman" pitchFamily="18" charset="0"/>
              </a:rPr>
              <a:t>квартир продана</a:t>
            </a:r>
            <a:r>
              <a:rPr lang="ru-RU" sz="2000" b="0" dirty="0">
                <a:latin typeface="Times New Roman" pitchFamily="18" charset="0"/>
                <a:cs typeface="Times New Roman" pitchFamily="18" charset="0"/>
              </a:rPr>
              <a:t/>
            </a:r>
            <a:br>
              <a:rPr lang="ru-RU" sz="2000" b="0" dirty="0">
                <a:latin typeface="Times New Roman" pitchFamily="18" charset="0"/>
                <a:cs typeface="Times New Roman" pitchFamily="18" charset="0"/>
              </a:rPr>
            </a:br>
            <a:r>
              <a:rPr lang="ru-RU" sz="2000" b="0" dirty="0">
                <a:latin typeface="Times New Roman" pitchFamily="18" charset="0"/>
                <a:cs typeface="Times New Roman" pitchFamily="18" charset="0"/>
              </a:rPr>
              <a:t>За 8 000 000 квартиру эту купил</a:t>
            </a:r>
            <a:br>
              <a:rPr lang="ru-RU" sz="2000" b="0" dirty="0">
                <a:latin typeface="Times New Roman" pitchFamily="18" charset="0"/>
                <a:cs typeface="Times New Roman" pitchFamily="18" charset="0"/>
              </a:rPr>
            </a:br>
            <a:r>
              <a:rPr lang="ru-RU" sz="2000" b="0" dirty="0">
                <a:latin typeface="Times New Roman" pitchFamily="18" charset="0"/>
                <a:cs typeface="Times New Roman" pitchFamily="18" charset="0"/>
              </a:rPr>
              <a:t/>
            </a:r>
            <a:br>
              <a:rPr lang="ru-RU" sz="2000" b="0" dirty="0">
                <a:latin typeface="Times New Roman" pitchFamily="18" charset="0"/>
                <a:cs typeface="Times New Roman" pitchFamily="18" charset="0"/>
              </a:rPr>
            </a:br>
            <a:r>
              <a:rPr lang="ru-RU" sz="2000" b="0" dirty="0" smtClean="0">
                <a:latin typeface="Times New Roman" pitchFamily="18" charset="0"/>
                <a:cs typeface="Times New Roman" pitchFamily="18" charset="0"/>
              </a:rPr>
              <a:t>УФНС </a:t>
            </a:r>
            <a:r>
              <a:rPr lang="ru-RU" sz="2000" b="0" dirty="0">
                <a:latin typeface="Times New Roman" pitchFamily="18" charset="0"/>
                <a:cs typeface="Times New Roman" pitchFamily="18" charset="0"/>
              </a:rPr>
              <a:t>считает налог с разницы</a:t>
            </a:r>
            <a:br>
              <a:rPr lang="ru-RU" sz="2000" b="0" dirty="0">
                <a:latin typeface="Times New Roman" pitchFamily="18" charset="0"/>
                <a:cs typeface="Times New Roman" pitchFamily="18" charset="0"/>
              </a:rPr>
            </a:br>
            <a:r>
              <a:rPr lang="ru-RU" sz="2000" b="0" dirty="0">
                <a:latin typeface="Times New Roman" pitchFamily="18" charset="0"/>
                <a:cs typeface="Times New Roman" pitchFamily="18" charset="0"/>
              </a:rPr>
              <a:t>1 400 </a:t>
            </a:r>
            <a:r>
              <a:rPr lang="ru-RU" sz="2000" b="0" dirty="0" smtClean="0">
                <a:latin typeface="Times New Roman" pitchFamily="18" charset="0"/>
                <a:cs typeface="Times New Roman" pitchFamily="18" charset="0"/>
              </a:rPr>
              <a:t>000 * 13% = 182 00</a:t>
            </a:r>
            <a:r>
              <a:rPr lang="ru-RU" sz="2000" b="0" dirty="0">
                <a:latin typeface="Times New Roman" pitchFamily="18" charset="0"/>
                <a:cs typeface="Times New Roman" pitchFamily="18" charset="0"/>
              </a:rPr>
              <a:t> руб. </a:t>
            </a:r>
          </a:p>
          <a:p>
            <a:r>
              <a:rPr lang="ru-RU" sz="2000" b="0" dirty="0" smtClean="0">
                <a:latin typeface="Times New Roman" pitchFamily="18" charset="0"/>
                <a:cs typeface="Times New Roman" pitchFamily="18" charset="0"/>
              </a:rPr>
              <a:t>Если вовремя сдать декларацию (до 30.04.2026) заплатили  бы 182 000 руб.</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Без пеней и штрафов.</a:t>
            </a:r>
            <a:br>
              <a:rPr lang="ru-RU" sz="2000" b="0" dirty="0" smtClean="0">
                <a:latin typeface="Times New Roman" pitchFamily="18" charset="0"/>
                <a:cs typeface="Times New Roman" pitchFamily="18" charset="0"/>
              </a:rPr>
            </a:br>
            <a:endParaRPr lang="ru-RU" sz="2000" b="0" dirty="0" smtClean="0">
              <a:latin typeface="Times New Roman" pitchFamily="18" charset="0"/>
              <a:cs typeface="Times New Roman" pitchFamily="18" charset="0"/>
            </a:endParaRPr>
          </a:p>
          <a:p>
            <a:r>
              <a:rPr lang="ru-RU" sz="2000" b="0" dirty="0" smtClean="0">
                <a:latin typeface="Times New Roman" pitchFamily="18" charset="0"/>
                <a:cs typeface="Times New Roman" pitchFamily="18" charset="0"/>
              </a:rPr>
              <a:t>В решении  по результатам проверки:</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20% за не уплату вовремя налога 36 400 руб.</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И 30 % - 54600 руб. за непредставление декларации</a:t>
            </a:r>
          </a:p>
          <a:p>
            <a:r>
              <a:rPr lang="ru-RU" sz="2000" b="0" dirty="0" smtClean="0">
                <a:latin typeface="Times New Roman" pitchFamily="18" charset="0"/>
                <a:cs typeface="Times New Roman" pitchFamily="18" charset="0"/>
              </a:rPr>
              <a:t>Получается </a:t>
            </a:r>
            <a:r>
              <a:rPr lang="ru-RU" sz="2000" b="0" dirty="0">
                <a:latin typeface="Times New Roman" pitchFamily="18" charset="0"/>
                <a:cs typeface="Times New Roman" pitchFamily="18" charset="0"/>
              </a:rPr>
              <a:t>конкретно по этому </a:t>
            </a:r>
            <a:r>
              <a:rPr lang="ru-RU" sz="2000" b="0" dirty="0" smtClean="0">
                <a:latin typeface="Times New Roman" pitchFamily="18" charset="0"/>
                <a:cs typeface="Times New Roman" pitchFamily="18" charset="0"/>
              </a:rPr>
              <a:t> случаю налогоплательщик  </a:t>
            </a:r>
            <a:r>
              <a:rPr lang="ru-RU" sz="2000" b="0" dirty="0">
                <a:latin typeface="Times New Roman" pitchFamily="18" charset="0"/>
                <a:cs typeface="Times New Roman" pitchFamily="18" charset="0"/>
              </a:rPr>
              <a:t>заплатит больше </a:t>
            </a:r>
            <a:r>
              <a:rPr lang="ru-RU" sz="2000" b="0" dirty="0" smtClean="0">
                <a:latin typeface="Times New Roman" pitchFamily="18" charset="0"/>
                <a:cs typeface="Times New Roman" pitchFamily="18" charset="0"/>
              </a:rPr>
              <a:t>на 91000 </a:t>
            </a:r>
            <a:r>
              <a:rPr lang="ru-RU" sz="2000" b="0" dirty="0">
                <a:latin typeface="Times New Roman" pitchFamily="18" charset="0"/>
                <a:cs typeface="Times New Roman" pitchFamily="18" charset="0"/>
              </a:rPr>
              <a:t>руб.</a:t>
            </a:r>
            <a:br>
              <a:rPr lang="ru-RU" sz="2000" b="0" dirty="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182 000 </a:t>
            </a:r>
            <a:r>
              <a:rPr lang="ru-RU" sz="2000" b="0" dirty="0">
                <a:latin typeface="Times New Roman" pitchFamily="18" charset="0"/>
                <a:cs typeface="Times New Roman" pitchFamily="18" charset="0"/>
              </a:rPr>
              <a:t>+ </a:t>
            </a:r>
            <a:r>
              <a:rPr lang="ru-RU" sz="2000" b="0" dirty="0" smtClean="0">
                <a:latin typeface="Times New Roman" pitchFamily="18" charset="0"/>
                <a:cs typeface="Times New Roman" pitchFamily="18" charset="0"/>
              </a:rPr>
              <a:t>91000 </a:t>
            </a:r>
            <a:r>
              <a:rPr lang="ru-RU" sz="2000" b="0" dirty="0">
                <a:latin typeface="Times New Roman" pitchFamily="18" charset="0"/>
                <a:cs typeface="Times New Roman" pitchFamily="18" charset="0"/>
              </a:rPr>
              <a:t>= </a:t>
            </a:r>
            <a:r>
              <a:rPr lang="ru-RU" sz="2000" b="0" dirty="0" smtClean="0">
                <a:latin typeface="Times New Roman" pitchFamily="18" charset="0"/>
                <a:cs typeface="Times New Roman" pitchFamily="18" charset="0"/>
              </a:rPr>
              <a:t>273000₽</a:t>
            </a:r>
            <a:r>
              <a:rPr lang="ru-RU" sz="2000" b="0" dirty="0">
                <a:latin typeface="Times New Roman" pitchFamily="18" charset="0"/>
                <a:cs typeface="Times New Roman" pitchFamily="18" charset="0"/>
              </a:rPr>
              <a:t/>
            </a:r>
            <a:br>
              <a:rPr lang="ru-RU" sz="2000" b="0" dirty="0">
                <a:latin typeface="Times New Roman" pitchFamily="18" charset="0"/>
                <a:cs typeface="Times New Roman" pitchFamily="18" charset="0"/>
              </a:rPr>
            </a:br>
            <a:r>
              <a:rPr lang="ru-RU" sz="2000" b="0" dirty="0">
                <a:latin typeface="Times New Roman" pitchFamily="18" charset="0"/>
                <a:cs typeface="Times New Roman" pitchFamily="18" charset="0"/>
              </a:rPr>
              <a:t>И пени еще.</a:t>
            </a:r>
            <a:br>
              <a:rPr lang="ru-RU" sz="2000" b="0" dirty="0">
                <a:latin typeface="Times New Roman" pitchFamily="18" charset="0"/>
                <a:cs typeface="Times New Roman" pitchFamily="18" charset="0"/>
              </a:rPr>
            </a:br>
            <a:r>
              <a:rPr lang="ru-RU" sz="1800" dirty="0">
                <a:latin typeface="+mn-lt"/>
              </a:rPr>
              <a:t/>
            </a:r>
            <a:br>
              <a:rPr lang="ru-RU" sz="1800" dirty="0">
                <a:latin typeface="+mn-lt"/>
              </a:rPr>
            </a:br>
            <a:endParaRPr lang="ru-RU" sz="1800" dirty="0">
              <a:latin typeface="+mn-lt"/>
            </a:endParaRPr>
          </a:p>
        </p:txBody>
      </p:sp>
      <p:sp>
        <p:nvSpPr>
          <p:cNvPr id="3" name="Заголовок 2"/>
          <p:cNvSpPr>
            <a:spLocks noGrp="1"/>
          </p:cNvSpPr>
          <p:nvPr>
            <p:ph type="title"/>
          </p:nvPr>
        </p:nvSpPr>
        <p:spPr>
          <a:xfrm>
            <a:off x="962026" y="324248"/>
            <a:ext cx="6472906" cy="1224135"/>
          </a:xfrm>
        </p:spPr>
        <p:txBody>
          <a:bodyPr>
            <a:noAutofit/>
          </a:bodyPr>
          <a:lstStyle/>
          <a:p>
            <a:pPr algn="ctr"/>
            <a:r>
              <a:rPr lang="ru-RU" sz="2400" dirty="0">
                <a:solidFill>
                  <a:srgbClr val="21115B"/>
                </a:solidFill>
                <a:latin typeface="Times New Roman" pitchFamily="18" charset="0"/>
                <a:cs typeface="Times New Roman" pitchFamily="18" charset="0"/>
              </a:rPr>
              <a:t>Что ждет налогоплательщиков, которые вовремя не представят декларации </a:t>
            </a:r>
            <a:r>
              <a:rPr lang="ru-RU" sz="2400" dirty="0">
                <a:solidFill>
                  <a:srgbClr val="21115B"/>
                </a:solidFill>
              </a:rPr>
              <a:t>по НДФЛ</a:t>
            </a:r>
            <a:r>
              <a:rPr lang="ru-RU" sz="2400" dirty="0" smtClean="0">
                <a:solidFill>
                  <a:srgbClr val="21115B"/>
                </a:solidFill>
              </a:rPr>
              <a:t>?</a:t>
            </a:r>
            <a:endParaRPr lang="ru-RU" sz="2800" dirty="0"/>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14</a:t>
            </a:fld>
            <a:endParaRPr lang="ru-RU" dirty="0">
              <a:solidFill>
                <a:prstClr val="white"/>
              </a:solidFill>
            </a:endParaRPr>
          </a:p>
        </p:txBody>
      </p:sp>
      <p:pic>
        <p:nvPicPr>
          <p:cNvPr id="4098" name="Picture 2" descr="C:\Users\1900-00-292\Downloads\2020.04.14-1586857729.9165_okru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932" y="396255"/>
            <a:ext cx="3074244" cy="173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98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2268463"/>
            <a:ext cx="9196705" cy="1224136"/>
          </a:xfrm>
        </p:spPr>
        <p:txBody>
          <a:bodyPr>
            <a:normAutofit fontScale="90000"/>
          </a:bodyPr>
          <a:lstStyle/>
          <a:p>
            <a:pPr algn="ctr"/>
            <a:r>
              <a:rPr lang="ru-RU" sz="3400" dirty="0" smtClean="0">
                <a:solidFill>
                  <a:srgbClr val="28285E"/>
                </a:solidFill>
                <a:latin typeface="Times New Roman" panose="02020603050405020304" pitchFamily="18" charset="0"/>
                <a:cs typeface="Times New Roman" panose="02020603050405020304" pitchFamily="18" charset="0"/>
              </a:rPr>
              <a:t>Спасибо за внимание!</a:t>
            </a:r>
            <a:r>
              <a:rPr lang="ru-RU" sz="3400" dirty="0" smtClean="0">
                <a:solidFill>
                  <a:srgbClr val="7030A0"/>
                </a:solidFill>
                <a:latin typeface="Times New Roman" panose="02020603050405020304" pitchFamily="18" charset="0"/>
                <a:cs typeface="Times New Roman" panose="02020603050405020304" pitchFamily="18" charset="0"/>
              </a:rPr>
              <a:t/>
            </a:r>
            <a:br>
              <a:rPr lang="ru-RU" sz="3400" dirty="0" smtClean="0">
                <a:solidFill>
                  <a:srgbClr val="7030A0"/>
                </a:solidFill>
                <a:latin typeface="Times New Roman" panose="02020603050405020304" pitchFamily="18" charset="0"/>
                <a:cs typeface="Times New Roman" panose="02020603050405020304" pitchFamily="18" charset="0"/>
              </a:rPr>
            </a:br>
            <a:endParaRPr lang="ru-RU" sz="3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25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6639" y="828303"/>
            <a:ext cx="5764158" cy="2016224"/>
          </a:xfrm>
        </p:spPr>
        <p:txBody>
          <a:bodyPr>
            <a:noAutofit/>
          </a:bodyPr>
          <a:lstStyle/>
          <a:p>
            <a:pPr algn="just"/>
            <a:r>
              <a:rPr lang="ru-RU" sz="2000" b="0" dirty="0" smtClean="0">
                <a:latin typeface="Times New Roman" panose="02020603050405020304" pitchFamily="18" charset="0"/>
                <a:cs typeface="Times New Roman" panose="02020603050405020304" pitchFamily="18" charset="0"/>
              </a:rPr>
              <a:t>      </a:t>
            </a:r>
            <a:r>
              <a:rPr lang="ru-RU" sz="2000" dirty="0" smtClean="0">
                <a:solidFill>
                  <a:srgbClr val="21115B"/>
                </a:solidFill>
                <a:latin typeface="Times New Roman" panose="02020603050405020304" pitchFamily="18" charset="0"/>
                <a:cs typeface="Times New Roman" panose="02020603050405020304" pitchFamily="18" charset="0"/>
              </a:rPr>
              <a:t>В 2025 году была продана квартира за 7 </a:t>
            </a:r>
            <a:r>
              <a:rPr lang="ru-RU" sz="2000" dirty="0" err="1" smtClean="0">
                <a:solidFill>
                  <a:srgbClr val="21115B"/>
                </a:solidFill>
                <a:latin typeface="Times New Roman" panose="02020603050405020304" pitchFamily="18" charset="0"/>
                <a:cs typeface="Times New Roman" panose="02020603050405020304" pitchFamily="18" charset="0"/>
              </a:rPr>
              <a:t>млн.руб</a:t>
            </a:r>
            <a:r>
              <a:rPr lang="ru-RU" sz="2000" dirty="0" smtClean="0">
                <a:solidFill>
                  <a:srgbClr val="21115B"/>
                </a:solidFill>
                <a:latin typeface="Times New Roman" panose="02020603050405020304" pitchFamily="18" charset="0"/>
                <a:cs typeface="Times New Roman" panose="02020603050405020304" pitchFamily="18" charset="0"/>
              </a:rPr>
              <a:t>., купленная в 2023 году за 6 </a:t>
            </a:r>
            <a:r>
              <a:rPr lang="ru-RU" sz="2000" dirty="0" err="1" smtClean="0">
                <a:solidFill>
                  <a:srgbClr val="21115B"/>
                </a:solidFill>
                <a:latin typeface="Times New Roman" panose="02020603050405020304" pitchFamily="18" charset="0"/>
                <a:cs typeface="Times New Roman" panose="02020603050405020304" pitchFamily="18" charset="0"/>
              </a:rPr>
              <a:t>млн.руб</a:t>
            </a:r>
            <a:r>
              <a:rPr lang="ru-RU" sz="2000" dirty="0" smtClean="0">
                <a:solidFill>
                  <a:srgbClr val="21115B"/>
                </a:solidFill>
                <a:latin typeface="Times New Roman" panose="02020603050405020304" pitchFamily="18" charset="0"/>
                <a:cs typeface="Times New Roman" panose="02020603050405020304" pitchFamily="18" charset="0"/>
              </a:rPr>
              <a:t>., налога не будет? У меня ведь есть вычет 1 млн .руб.</a:t>
            </a:r>
            <a:r>
              <a:rPr lang="ru-RU" sz="2000" dirty="0">
                <a:solidFill>
                  <a:srgbClr val="21115B"/>
                </a:solidFill>
                <a:latin typeface="Times New Roman" panose="02020603050405020304" pitchFamily="18" charset="0"/>
                <a:cs typeface="Times New Roman" panose="02020603050405020304" pitchFamily="18" charset="0"/>
              </a:rPr>
              <a:t>?</a:t>
            </a:r>
            <a:r>
              <a:rPr lang="ru-RU" sz="2000" dirty="0" smtClean="0">
                <a:solidFill>
                  <a:srgbClr val="21115B"/>
                </a:solidFill>
                <a:latin typeface="Times New Roman" panose="02020603050405020304" pitchFamily="18" charset="0"/>
                <a:cs typeface="Times New Roman" panose="02020603050405020304" pitchFamily="18" charset="0"/>
              </a:rPr>
              <a:t>  </a:t>
            </a:r>
          </a:p>
          <a:p>
            <a:pPr algn="just"/>
            <a:r>
              <a:rPr lang="ru-RU" sz="2000" b="0" dirty="0" smtClean="0">
                <a:latin typeface="Times New Roman" panose="02020603050405020304" pitchFamily="18" charset="0"/>
                <a:cs typeface="Times New Roman" panose="02020603050405020304" pitchFamily="18" charset="0"/>
              </a:rPr>
              <a:t>Налогоплательщик  </a:t>
            </a:r>
            <a:r>
              <a:rPr lang="ru-RU" sz="2000" b="0" dirty="0">
                <a:latin typeface="Times New Roman" pitchFamily="18" charset="0"/>
                <a:cs typeface="Times New Roman" pitchFamily="18" charset="0"/>
              </a:rPr>
              <a:t>может  уменьшить свои доходы от продажи недвижимого имущества: </a:t>
            </a:r>
          </a:p>
          <a:p>
            <a:pPr algn="just"/>
            <a:r>
              <a:rPr lang="ru-RU" sz="2000" b="0" dirty="0">
                <a:latin typeface="Times New Roman" pitchFamily="18" charset="0"/>
                <a:cs typeface="Times New Roman"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2</a:t>
            </a:fld>
            <a:endParaRPr lang="ru-RU" dirty="0">
              <a:solidFill>
                <a:prstClr val="white"/>
              </a:solidFill>
            </a:endParaRPr>
          </a:p>
        </p:txBody>
      </p:sp>
      <p:pic>
        <p:nvPicPr>
          <p:cNvPr id="1027" name="Picture 3" descr="C:\Users\1900-00-292\Downloads\i (1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4813" y="828303"/>
            <a:ext cx="3600400" cy="2071322"/>
          </a:xfrm>
          <a:prstGeom prst="rect">
            <a:avLst/>
          </a:prstGeom>
          <a:noFill/>
          <a:extLst>
            <a:ext uri="{909E8E84-426E-40DD-AFC4-6F175D3DCCD1}">
              <a14:hiddenFill xmlns:a14="http://schemas.microsoft.com/office/drawing/2010/main">
                <a:solidFill>
                  <a:srgbClr val="FFFFFF"/>
                </a:solidFill>
              </a14:hiddenFill>
            </a:ext>
          </a:extLst>
        </p:spPr>
      </p:pic>
      <p:sp>
        <p:nvSpPr>
          <p:cNvPr id="13" name="Объект 1"/>
          <p:cNvSpPr txBox="1">
            <a:spLocks/>
          </p:cNvSpPr>
          <p:nvPr/>
        </p:nvSpPr>
        <p:spPr>
          <a:xfrm>
            <a:off x="378148" y="2916535"/>
            <a:ext cx="9361040" cy="4176463"/>
          </a:xfrm>
          <a:prstGeom prst="rect">
            <a:avLst/>
          </a:prstGeom>
        </p:spPr>
        <p:txBody>
          <a:bodyPr vert="horz" lIns="104269" tIns="52135" rIns="104269" bIns="52135" rtlCol="0">
            <a:noAutofit/>
          </a:bodyPr>
          <a:lstStyle>
            <a:lvl1pPr marL="363410" indent="0" algn="l" defTabSz="1042688" rtl="0" eaLnBrk="1" latinLnBrk="0" hangingPunct="1">
              <a:spcBef>
                <a:spcPct val="20000"/>
              </a:spcBef>
              <a:buFontTx/>
              <a:buNone/>
              <a:defRPr sz="3700" b="1" i="0" kern="1200">
                <a:solidFill>
                  <a:srgbClr val="005AA9"/>
                </a:solidFill>
                <a:latin typeface="+mj-lt"/>
                <a:ea typeface="+mn-ea"/>
                <a:cs typeface="+mn-cs"/>
              </a:defRPr>
            </a:lvl1pPr>
            <a:lvl2pPr marL="360235" indent="3175" algn="l" defTabSz="1042688"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628428" indent="-260258" algn="l" defTabSz="1042688" rtl="0" eaLnBrk="1" latinLnBrk="0" hangingPunct="1">
              <a:spcBef>
                <a:spcPct val="20000"/>
              </a:spcBef>
              <a:buFont typeface="Arial" pitchFamily="34" charset="0"/>
              <a:buChar char="•"/>
              <a:tabLst/>
              <a:defRPr sz="2400" b="0" i="0" kern="1200">
                <a:solidFill>
                  <a:srgbClr val="504F53"/>
                </a:solidFill>
                <a:latin typeface="+mj-lt"/>
                <a:ea typeface="+mn-ea"/>
                <a:cs typeface="+mn-cs"/>
              </a:defRPr>
            </a:lvl3pPr>
            <a:lvl4pPr marL="0" indent="360235" algn="just" defTabSz="1042688"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4593" indent="0" algn="l" defTabSz="1042688"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7392"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just"/>
            <a:r>
              <a:rPr lang="ru-RU" sz="2000" b="0" dirty="0" smtClean="0">
                <a:latin typeface="Times New Roman" panose="02020603050405020304" pitchFamily="18" charset="0"/>
                <a:cs typeface="Times New Roman" panose="02020603050405020304" pitchFamily="18" charset="0"/>
              </a:rPr>
              <a:t>	</a:t>
            </a:r>
            <a:r>
              <a:rPr lang="en-US" sz="2000" b="0" dirty="0" smtClean="0">
                <a:latin typeface="Times New Roman" pitchFamily="18" charset="0"/>
                <a:cs typeface="Times New Roman" pitchFamily="18" charset="0"/>
              </a:rPr>
              <a:t>1)</a:t>
            </a:r>
            <a:r>
              <a:rPr lang="ru-RU" sz="2000" b="0" dirty="0" smtClean="0">
                <a:latin typeface="Times New Roman" pitchFamily="18" charset="0"/>
                <a:cs typeface="Times New Roman" pitchFamily="18" charset="0"/>
              </a:rPr>
              <a:t> На сумму имущественного налогового вычета в размере 1 000 000 руб., при продаже жилых домов, квартир, комнат, садовых домов (дач), земельных участков (долей в перечисленной недвижимости) или в размере 250 000 руб., - при продаже иных объектов недвижимости (например, гаража, машины).</a:t>
            </a:r>
          </a:p>
          <a:p>
            <a:pPr algn="just"/>
            <a:r>
              <a:rPr lang="ru-RU" sz="2000" b="0" dirty="0" smtClean="0">
                <a:latin typeface="Times New Roman" pitchFamily="18" charset="0"/>
                <a:cs typeface="Times New Roman" pitchFamily="18" charset="0"/>
              </a:rPr>
              <a:t>	2) На сумму расходов, связанных с приобретением данного имущества (своих, дарителя или наследодателя) .</a:t>
            </a:r>
          </a:p>
          <a:p>
            <a:pPr algn="just"/>
            <a:r>
              <a:rPr lang="ru-RU" sz="2000" b="0" dirty="0" smtClean="0">
                <a:latin typeface="Times New Roman" pitchFamily="18" charset="0"/>
                <a:cs typeface="Times New Roman" pitchFamily="18" charset="0"/>
              </a:rPr>
              <a:t>	Одновременно применить два вычета по объекту нельзя!!! 1 </a:t>
            </a:r>
            <a:r>
              <a:rPr lang="ru-RU" sz="2000" b="0" dirty="0" err="1" smtClean="0">
                <a:latin typeface="Times New Roman" pitchFamily="18" charset="0"/>
                <a:cs typeface="Times New Roman" pitchFamily="18" charset="0"/>
              </a:rPr>
              <a:t>млн.руб</a:t>
            </a:r>
            <a:r>
              <a:rPr lang="ru-RU" sz="2000" b="0" dirty="0" smtClean="0">
                <a:latin typeface="Times New Roman" pitchFamily="18" charset="0"/>
                <a:cs typeface="Times New Roman" pitchFamily="18" charset="0"/>
              </a:rPr>
              <a:t>. либо расходы.</a:t>
            </a:r>
          </a:p>
          <a:p>
            <a:pPr algn="just"/>
            <a:r>
              <a:rPr lang="ru-RU" sz="2000" b="0" dirty="0" smtClean="0">
                <a:latin typeface="Times New Roman" pitchFamily="18" charset="0"/>
                <a:cs typeface="Times New Roman" pitchFamily="18" charset="0"/>
              </a:rPr>
              <a:t>Важно хранить расходные документы, документ на передачу денег (расписка, платежное поручение, квитанция к приходному кассовому ордеру.)</a:t>
            </a: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72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2164" y="2052439"/>
            <a:ext cx="9217024" cy="4536504"/>
          </a:xfrm>
        </p:spPr>
        <p:txBody>
          <a:bodyPr>
            <a:noAutofit/>
          </a:bodyPr>
          <a:lstStyle/>
          <a:p>
            <a:pPr algn="just"/>
            <a:endParaRPr lang="ru-RU" sz="2000" dirty="0" smtClean="0">
              <a:solidFill>
                <a:srgbClr val="21115B"/>
              </a:solidFill>
              <a:latin typeface="Times New Roman" panose="02020603050405020304" pitchFamily="18" charset="0"/>
              <a:cs typeface="Times New Roman" panose="02020603050405020304" pitchFamily="18" charset="0"/>
            </a:endParaRPr>
          </a:p>
          <a:p>
            <a:pPr algn="ctr"/>
            <a:r>
              <a:rPr lang="ru-RU" sz="2000" dirty="0" smtClean="0">
                <a:solidFill>
                  <a:srgbClr val="21115B"/>
                </a:solidFill>
                <a:latin typeface="Times New Roman" panose="02020603050405020304" pitchFamily="18" charset="0"/>
                <a:cs typeface="Times New Roman" panose="02020603050405020304" pitchFamily="18" charset="0"/>
              </a:rPr>
              <a:t>В 2025 году за 2 млн. руб. продана  унаследованная квартира двумя наследниками  по ½ доли, налога не будет, каждый может применить в вычет 1 </a:t>
            </a:r>
            <a:r>
              <a:rPr lang="ru-RU" sz="2000" dirty="0" err="1" smtClean="0">
                <a:solidFill>
                  <a:srgbClr val="21115B"/>
                </a:solidFill>
                <a:latin typeface="Times New Roman" panose="02020603050405020304" pitchFamily="18" charset="0"/>
                <a:cs typeface="Times New Roman" panose="02020603050405020304" pitchFamily="18" charset="0"/>
              </a:rPr>
              <a:t>млн.руб</a:t>
            </a:r>
            <a:r>
              <a:rPr lang="ru-RU" sz="2000" dirty="0" smtClean="0">
                <a:solidFill>
                  <a:srgbClr val="21115B"/>
                </a:solidFill>
                <a:latin typeface="Times New Roman" panose="02020603050405020304" pitchFamily="18" charset="0"/>
                <a:cs typeface="Times New Roman" panose="02020603050405020304" pitchFamily="18" charset="0"/>
              </a:rPr>
              <a:t>.?</a:t>
            </a:r>
            <a:r>
              <a:rPr lang="ru-RU" sz="2000" dirty="0" smtClean="0">
                <a:solidFill>
                  <a:srgbClr val="21115B"/>
                </a:solidFill>
              </a:rPr>
              <a:t> </a:t>
            </a:r>
          </a:p>
          <a:p>
            <a:pPr algn="ctr"/>
            <a:endParaRPr lang="ru-RU" sz="2000" dirty="0" smtClean="0">
              <a:solidFill>
                <a:srgbClr val="21115B"/>
              </a:solidFill>
            </a:endParaRPr>
          </a:p>
          <a:p>
            <a:pPr algn="just"/>
            <a:r>
              <a:rPr lang="ru-RU" sz="2000" b="0" dirty="0" smtClean="0">
                <a:latin typeface="Times New Roman" pitchFamily="18" charset="0"/>
                <a:cs typeface="Times New Roman" pitchFamily="18" charset="0"/>
              </a:rPr>
              <a:t>	Если по одному договору продаются обе доли  в праве собственности на объект недвижимости, предельная сумма имущественного вычета, которой могут воспользоваться собственники-продавцы,  распределяется пропорционально  их долям и составляет 1 млн руб.  Миллион вычета мы делим пополам, пропорционально доле. Каждый из продавцов должен заплатить НДФЛ с 500 </a:t>
            </a:r>
            <a:r>
              <a:rPr lang="ru-RU" sz="2000" b="0" dirty="0" err="1" smtClean="0">
                <a:latin typeface="Times New Roman" pitchFamily="18" charset="0"/>
                <a:cs typeface="Times New Roman" pitchFamily="18" charset="0"/>
              </a:rPr>
              <a:t>тыс.руб</a:t>
            </a:r>
            <a:r>
              <a:rPr lang="ru-RU" sz="2000" b="0" dirty="0" smtClean="0">
                <a:latin typeface="Times New Roman" pitchFamily="18" charset="0"/>
                <a:cs typeface="Times New Roman" pitchFamily="18" charset="0"/>
              </a:rPr>
              <a:t>. – 65 </a:t>
            </a:r>
            <a:r>
              <a:rPr lang="ru-RU" sz="2000" b="0" dirty="0" err="1" smtClean="0">
                <a:latin typeface="Times New Roman" pitchFamily="18" charset="0"/>
                <a:cs typeface="Times New Roman" pitchFamily="18" charset="0"/>
              </a:rPr>
              <a:t>тыс.руб</a:t>
            </a:r>
            <a:r>
              <a:rPr lang="ru-RU" sz="2000" b="0" dirty="0" smtClean="0">
                <a:latin typeface="Times New Roman" pitchFamily="18" charset="0"/>
                <a:cs typeface="Times New Roman" pitchFamily="18" charset="0"/>
              </a:rPr>
              <a:t>.  </a:t>
            </a:r>
            <a:endParaRPr lang="ru-RU" sz="2000" b="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3</a:t>
            </a:fld>
            <a:endParaRPr lang="ru-RU" dirty="0">
              <a:solidFill>
                <a:prstClr val="white"/>
              </a:solidFill>
            </a:endParaRPr>
          </a:p>
        </p:txBody>
      </p:sp>
      <p:sp>
        <p:nvSpPr>
          <p:cNvPr id="5" name="Объект 1"/>
          <p:cNvSpPr txBox="1">
            <a:spLocks/>
          </p:cNvSpPr>
          <p:nvPr/>
        </p:nvSpPr>
        <p:spPr>
          <a:xfrm>
            <a:off x="738188" y="612279"/>
            <a:ext cx="6120680" cy="1656184"/>
          </a:xfrm>
          <a:prstGeom prst="rect">
            <a:avLst/>
          </a:prstGeom>
        </p:spPr>
        <p:txBody>
          <a:bodyPr vert="horz" lIns="104269" tIns="52135" rIns="104269" bIns="52135" rtlCol="0">
            <a:noAutofit/>
          </a:bodyPr>
          <a:lstStyle>
            <a:lvl1pPr marL="363410" indent="0" algn="l" defTabSz="1042688" rtl="0" eaLnBrk="1" latinLnBrk="0" hangingPunct="1">
              <a:spcBef>
                <a:spcPct val="20000"/>
              </a:spcBef>
              <a:buFontTx/>
              <a:buNone/>
              <a:defRPr sz="3700" b="1" i="0" kern="1200">
                <a:solidFill>
                  <a:srgbClr val="005AA9"/>
                </a:solidFill>
                <a:latin typeface="+mj-lt"/>
                <a:ea typeface="+mn-ea"/>
                <a:cs typeface="+mn-cs"/>
              </a:defRPr>
            </a:lvl1pPr>
            <a:lvl2pPr marL="360235" indent="3175" algn="l" defTabSz="1042688"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628428" indent="-260258" algn="l" defTabSz="1042688" rtl="0" eaLnBrk="1" latinLnBrk="0" hangingPunct="1">
              <a:spcBef>
                <a:spcPct val="20000"/>
              </a:spcBef>
              <a:buFont typeface="Arial" pitchFamily="34" charset="0"/>
              <a:buChar char="•"/>
              <a:tabLst/>
              <a:defRPr sz="2400" b="0" i="0" kern="1200">
                <a:solidFill>
                  <a:srgbClr val="504F53"/>
                </a:solidFill>
                <a:latin typeface="+mj-lt"/>
                <a:ea typeface="+mn-ea"/>
                <a:cs typeface="+mn-cs"/>
              </a:defRPr>
            </a:lvl3pPr>
            <a:lvl4pPr marL="0" indent="360235" algn="just" defTabSz="1042688"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4593" indent="0" algn="l" defTabSz="1042688"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7392"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a:r>
              <a:rPr lang="ru-RU" sz="2000" dirty="0">
                <a:solidFill>
                  <a:srgbClr val="21115B"/>
                </a:solidFill>
                <a:latin typeface="Times New Roman" pitchFamily="18" charset="0"/>
                <a:cs typeface="Times New Roman" pitchFamily="18" charset="0"/>
              </a:rPr>
              <a:t>Я являюсь пенсионером, инвалидом и не должен платить НДФЛ?</a:t>
            </a:r>
          </a:p>
          <a:p>
            <a:pPr algn="just"/>
            <a:r>
              <a:rPr lang="ru-RU" sz="2000" b="0" dirty="0">
                <a:latin typeface="Times New Roman" panose="02020603050405020304" pitchFamily="18" charset="0"/>
                <a:cs typeface="Times New Roman" panose="02020603050405020304" pitchFamily="18" charset="0"/>
              </a:rPr>
              <a:t>По сделкам от продажи недвижимости нет освобождения у  данных категорий лиц</a:t>
            </a:r>
            <a:r>
              <a:rPr lang="ru-RU" sz="2000" b="0" dirty="0" smtClean="0">
                <a:latin typeface="Times New Roman" panose="02020603050405020304" pitchFamily="18" charset="0"/>
                <a:cs typeface="Times New Roman" panose="02020603050405020304" pitchFamily="18" charset="0"/>
              </a:rPr>
              <a:t>.</a:t>
            </a:r>
            <a:endParaRPr lang="ru-RU" sz="2000" b="0" dirty="0" smtClean="0">
              <a:solidFill>
                <a:srgbClr val="21115B"/>
              </a:solidFill>
              <a:latin typeface="Times New Roman" pitchFamily="18" charset="0"/>
              <a:cs typeface="Times New Roman" pitchFamily="18" charset="0"/>
            </a:endParaRPr>
          </a:p>
        </p:txBody>
      </p:sp>
      <p:pic>
        <p:nvPicPr>
          <p:cNvPr id="2050" name="Picture 2" descr="C:\Users\tolia\OneDrive\Desktop\lg!fn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46" t="32733" r="2331" b="17386"/>
          <a:stretch/>
        </p:blipFill>
        <p:spPr bwMode="auto">
          <a:xfrm>
            <a:off x="7033268" y="461521"/>
            <a:ext cx="3353991" cy="118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78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0156" y="2196455"/>
            <a:ext cx="9073008" cy="4896544"/>
          </a:xfrm>
        </p:spPr>
        <p:txBody>
          <a:bodyPr>
            <a:normAutofit/>
          </a:bodyPr>
          <a:lstStyle/>
          <a:p>
            <a:r>
              <a:rPr lang="ru-RU" sz="2000" dirty="0" smtClean="0">
                <a:solidFill>
                  <a:srgbClr val="28285E"/>
                </a:solidFill>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	</a:t>
            </a:r>
            <a:r>
              <a:rPr lang="ru-RU" sz="2000" b="0" dirty="0" smtClean="0">
                <a:latin typeface="Times New Roman" panose="02020603050405020304" pitchFamily="18" charset="0"/>
                <a:cs typeface="Times New Roman" panose="02020603050405020304" pitchFamily="18" charset="0"/>
              </a:rPr>
              <a:t>Если </a:t>
            </a:r>
            <a:r>
              <a:rPr lang="ru-RU" sz="2000" b="0" dirty="0">
                <a:latin typeface="Times New Roman" panose="02020603050405020304" pitchFamily="18" charset="0"/>
                <a:cs typeface="Times New Roman" panose="02020603050405020304" pitchFamily="18" charset="0"/>
              </a:rPr>
              <a:t>продается объект недвижимости и сумма дохода от продажи такого объекта меньше, чем его кадастровая стоимость, умноженная на понижающий коэффициент 0,7, то доход от продажи принимается равным умноженной на коэффициент 0,7 кадастровой стоимости недвижимости (п.2 ст. 214.10 НК РФ</a:t>
            </a:r>
            <a:r>
              <a:rPr lang="ru-RU" sz="2000" b="0" dirty="0" smtClean="0">
                <a:latin typeface="Times New Roman" panose="02020603050405020304" pitchFamily="18" charset="0"/>
                <a:cs typeface="Times New Roman" panose="02020603050405020304" pitchFamily="18" charset="0"/>
              </a:rPr>
              <a:t>).</a:t>
            </a:r>
          </a:p>
          <a:p>
            <a:pPr algn="just"/>
            <a:endParaRPr lang="ru-RU" sz="2000" b="0" dirty="0" smtClean="0">
              <a:latin typeface="Times New Roman" panose="02020603050405020304" pitchFamily="18" charset="0"/>
              <a:cs typeface="Times New Roman" panose="02020603050405020304" pitchFamily="18" charset="0"/>
            </a:endParaRPr>
          </a:p>
          <a:p>
            <a:pPr algn="just"/>
            <a:r>
              <a:rPr lang="ru-RU" sz="2000" b="0" dirty="0" smtClean="0">
                <a:latin typeface="Times New Roman" panose="02020603050405020304" pitchFamily="18" charset="0"/>
                <a:cs typeface="Times New Roman" panose="02020603050405020304" pitchFamily="18" charset="0"/>
              </a:rPr>
              <a:t>	Кадастровая стоимость комнаты составляет 1600000 руб. 70</a:t>
            </a:r>
            <a:r>
              <a:rPr lang="en-US" sz="2000" b="0" dirty="0" smtClean="0">
                <a:latin typeface="Times New Roman" panose="02020603050405020304" pitchFamily="18" charset="0"/>
                <a:cs typeface="Times New Roman" panose="02020603050405020304" pitchFamily="18" charset="0"/>
              </a:rPr>
              <a:t>% </a:t>
            </a:r>
            <a:r>
              <a:rPr lang="ru-RU" sz="2000" b="0" dirty="0" smtClean="0">
                <a:latin typeface="Times New Roman" panose="02020603050405020304" pitchFamily="18" charset="0"/>
                <a:cs typeface="Times New Roman" panose="02020603050405020304" pitchFamily="18" charset="0"/>
              </a:rPr>
              <a:t>от кадастровой стоимости 1120000 руб., что более  950 000 руб.  Если применить вычет в размере 1000000 руб.,  налоговая база составит 120000 руб. (1120000-1000000), сумма налога составит 15600 руб.  </a:t>
            </a:r>
            <a:endParaRPr lang="ru-RU" sz="8000" b="0" dirty="0" smtClean="0">
              <a:latin typeface="+mn-lt"/>
              <a:cs typeface="Times New Roman" pitchFamily="18" charset="0"/>
            </a:endParaRPr>
          </a:p>
          <a:p>
            <a:pPr algn="just"/>
            <a:endParaRPr lang="ru-RU" sz="5600" dirty="0">
              <a:latin typeface="+mn-lt"/>
              <a:cs typeface="Times New Roman" pitchFamily="18" charset="0"/>
            </a:endParaRPr>
          </a:p>
        </p:txBody>
      </p:sp>
      <p:sp>
        <p:nvSpPr>
          <p:cNvPr id="3" name="Заголовок 2"/>
          <p:cNvSpPr>
            <a:spLocks noGrp="1"/>
          </p:cNvSpPr>
          <p:nvPr>
            <p:ph type="title"/>
          </p:nvPr>
        </p:nvSpPr>
        <p:spPr>
          <a:xfrm>
            <a:off x="666180" y="396255"/>
            <a:ext cx="6840760" cy="1656184"/>
          </a:xfrm>
        </p:spPr>
        <p:txBody>
          <a:bodyPr>
            <a:noAutofit/>
          </a:bodyPr>
          <a:lstStyle/>
          <a:p>
            <a:pPr algn="ctr"/>
            <a:r>
              <a:rPr lang="ru-RU" sz="2000" dirty="0">
                <a:solidFill>
                  <a:srgbClr val="28285E"/>
                </a:solidFill>
                <a:latin typeface="Times New Roman" panose="02020603050405020304" pitchFamily="18" charset="0"/>
                <a:cs typeface="Times New Roman" panose="02020603050405020304" pitchFamily="18" charset="0"/>
              </a:rPr>
              <a:t>Почему при продаже в 2025 году комнаты, купленной  в 2023 году, стоимостью 950 </a:t>
            </a:r>
            <a:r>
              <a:rPr lang="ru-RU" sz="2000" dirty="0" err="1">
                <a:solidFill>
                  <a:srgbClr val="28285E"/>
                </a:solidFill>
                <a:latin typeface="Times New Roman" panose="02020603050405020304" pitchFamily="18" charset="0"/>
                <a:cs typeface="Times New Roman" panose="02020603050405020304" pitchFamily="18" charset="0"/>
              </a:rPr>
              <a:t>тыс.руб</a:t>
            </a:r>
            <a:r>
              <a:rPr lang="ru-RU" sz="2000" dirty="0">
                <a:solidFill>
                  <a:srgbClr val="28285E"/>
                </a:solidFill>
                <a:latin typeface="Times New Roman" panose="02020603050405020304" pitchFamily="18" charset="0"/>
                <a:cs typeface="Times New Roman" panose="02020603050405020304" pitchFamily="18" charset="0"/>
              </a:rPr>
              <a:t>. мне посчитали налог? Ведь сумма продажи меньше 1 млн. руб.?</a:t>
            </a:r>
            <a:br>
              <a:rPr lang="ru-RU" sz="2000" dirty="0">
                <a:solidFill>
                  <a:srgbClr val="28285E"/>
                </a:solidFill>
                <a:latin typeface="Times New Roman" panose="02020603050405020304" pitchFamily="18" charset="0"/>
                <a:cs typeface="Times New Roman" panose="02020603050405020304" pitchFamily="18" charset="0"/>
              </a:rPr>
            </a:br>
            <a:endParaRPr lang="ru-RU" sz="2000" dirty="0">
              <a:solidFill>
                <a:srgbClr val="21115B"/>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4</a:t>
            </a:fld>
            <a:endParaRPr lang="ru-RU" dirty="0">
              <a:solidFill>
                <a:prstClr val="white"/>
              </a:solidFill>
            </a:endParaRPr>
          </a:p>
        </p:txBody>
      </p:sp>
      <p:pic>
        <p:nvPicPr>
          <p:cNvPr id="13314" name="Picture 2" descr="C:\Users\1900-00-292\Downloads\scale_1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5857" y="396255"/>
            <a:ext cx="2715985"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35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0156" y="1908423"/>
            <a:ext cx="9433048" cy="5472608"/>
          </a:xfrm>
        </p:spPr>
        <p:txBody>
          <a:bodyPr>
            <a:normAutofit/>
          </a:bodyPr>
          <a:lstStyle/>
          <a:p>
            <a:r>
              <a:rPr lang="ru-RU" sz="2000" dirty="0" smtClean="0">
                <a:solidFill>
                  <a:srgbClr val="28285E"/>
                </a:solidFill>
                <a:latin typeface="Times New Roman" panose="02020603050405020304" pitchFamily="18" charset="0"/>
                <a:cs typeface="Times New Roman" panose="02020603050405020304" pitchFamily="18" charset="0"/>
              </a:rPr>
              <a:t> </a:t>
            </a:r>
            <a:r>
              <a:rPr lang="ru-RU" sz="2000" dirty="0" smtClean="0">
                <a:latin typeface="Times New Roman" pitchFamily="18" charset="0"/>
                <a:cs typeface="Times New Roman" pitchFamily="18" charset="0"/>
              </a:rPr>
              <a:t>	</a:t>
            </a:r>
            <a:r>
              <a:rPr lang="ru-RU" sz="2000" b="0" dirty="0" smtClean="0">
                <a:latin typeface="Times New Roman" pitchFamily="18" charset="0"/>
                <a:cs typeface="Times New Roman" pitchFamily="18" charset="0"/>
              </a:rPr>
              <a:t>Квартира</a:t>
            </a:r>
            <a:r>
              <a:rPr lang="ru-RU" sz="2000" b="0" dirty="0">
                <a:latin typeface="Times New Roman" pitchFamily="18" charset="0"/>
                <a:cs typeface="Times New Roman" pitchFamily="18" charset="0"/>
              </a:rPr>
              <a:t>, купленная по ДДУ у застройщика до момента окончания строительства и получения акта приема - передачи называется </a:t>
            </a:r>
            <a:r>
              <a:rPr lang="ru-RU" sz="2000" b="0" dirty="0">
                <a:solidFill>
                  <a:srgbClr val="FF0000"/>
                </a:solidFill>
                <a:latin typeface="Times New Roman" pitchFamily="18" charset="0"/>
                <a:cs typeface="Times New Roman" pitchFamily="18" charset="0"/>
              </a:rPr>
              <a:t>НЕ квартирой, а имущественным правом</a:t>
            </a:r>
            <a:r>
              <a:rPr lang="ru-RU" sz="2000" b="0" dirty="0">
                <a:latin typeface="Times New Roman" pitchFamily="18" charset="0"/>
                <a:cs typeface="Times New Roman" pitchFamily="18" charset="0"/>
              </a:rPr>
              <a:t>. И иногда люди не дожидаясь окончания строительства перепродают это право по договору переуступки (цессии).</a:t>
            </a:r>
            <a:endParaRPr lang="en-US" sz="2000" b="0" dirty="0">
              <a:latin typeface="Times New Roman" pitchFamily="18" charset="0"/>
              <a:cs typeface="Times New Roman" pitchFamily="18" charset="0"/>
            </a:endParaRPr>
          </a:p>
          <a:p>
            <a:pPr algn="just"/>
            <a:r>
              <a:rPr lang="ru-RU" sz="2000" b="0" dirty="0" smtClean="0">
                <a:latin typeface="Times New Roman" pitchFamily="18" charset="0"/>
                <a:cs typeface="Times New Roman" pitchFamily="18" charset="0"/>
              </a:rPr>
              <a:t>	Существуют </a:t>
            </a:r>
            <a:r>
              <a:rPr lang="ru-RU" sz="2000" b="0" dirty="0">
                <a:latin typeface="Times New Roman" pitchFamily="18" charset="0"/>
                <a:cs typeface="Times New Roman" pitchFamily="18" charset="0"/>
              </a:rPr>
              <a:t>большое заблуждение, что налог с переуступки не возникает.</a:t>
            </a:r>
            <a:endParaRPr lang="ru-RU" sz="2000" b="0" dirty="0" smtClean="0">
              <a:solidFill>
                <a:srgbClr val="28285E"/>
              </a:solidFill>
              <a:latin typeface="Times New Roman" panose="02020603050405020304" pitchFamily="18" charset="0"/>
              <a:cs typeface="Times New Roman" panose="02020603050405020304" pitchFamily="18" charset="0"/>
            </a:endParaRPr>
          </a:p>
          <a:p>
            <a:pPr algn="just"/>
            <a:r>
              <a:rPr lang="ru-RU" sz="2000" b="0" dirty="0" smtClean="0">
                <a:latin typeface="Times New Roman" panose="02020603050405020304" pitchFamily="18" charset="0"/>
                <a:cs typeface="Times New Roman" panose="02020603050405020304" pitchFamily="18" charset="0"/>
              </a:rPr>
              <a:t>	К </a:t>
            </a:r>
            <a:r>
              <a:rPr lang="ru-RU" sz="2000" b="0" dirty="0">
                <a:latin typeface="Times New Roman" panose="02020603050405020304" pitchFamily="18" charset="0"/>
                <a:cs typeface="Times New Roman" panose="02020603050405020304" pitchFamily="18" charset="0"/>
              </a:rPr>
              <a:t>переуступкам </a:t>
            </a:r>
            <a:r>
              <a:rPr lang="ru-RU" sz="2000" b="0" dirty="0">
                <a:solidFill>
                  <a:srgbClr val="FF0000"/>
                </a:solidFill>
                <a:latin typeface="Times New Roman" panose="02020603050405020304" pitchFamily="18" charset="0"/>
                <a:cs typeface="Times New Roman" panose="02020603050405020304" pitchFamily="18" charset="0"/>
              </a:rPr>
              <a:t>НЕ применимы</a:t>
            </a:r>
            <a:r>
              <a:rPr lang="ru-RU" sz="2000" b="0" dirty="0">
                <a:latin typeface="Times New Roman" panose="02020603050405020304" pitchFamily="18" charset="0"/>
                <a:cs typeface="Times New Roman" panose="02020603050405020304" pitchFamily="18" charset="0"/>
              </a:rPr>
              <a:t>: Сроки владения. Даже если вы купили 10 лет назад, полностью оплатили, но квартира еще не построена и вы продает её по переуступке. Все равно доход подлежит налогообложению.</a:t>
            </a:r>
          </a:p>
          <a:p>
            <a:pPr algn="just"/>
            <a:r>
              <a:rPr lang="ru-RU" sz="2000" b="0" dirty="0" smtClean="0">
                <a:latin typeface="Times New Roman" panose="02020603050405020304" pitchFamily="18" charset="0"/>
                <a:cs typeface="Times New Roman" panose="02020603050405020304" pitchFamily="18" charset="0"/>
              </a:rPr>
              <a:t>	Освобождение семьей с детьми. </a:t>
            </a:r>
            <a:r>
              <a:rPr lang="ru-RU" sz="2000" b="0" dirty="0">
                <a:latin typeface="Times New Roman" panose="02020603050405020304" pitchFamily="18" charset="0"/>
                <a:cs typeface="Times New Roman" panose="02020603050405020304" pitchFamily="18" charset="0"/>
              </a:rPr>
              <a:t>Даже если у вас есть дети и покупаете взамен жилье больше, </a:t>
            </a:r>
            <a:r>
              <a:rPr lang="ru-RU" sz="2000" b="0" dirty="0" smtClean="0">
                <a:latin typeface="Times New Roman" panose="02020603050405020304" pitchFamily="18" charset="0"/>
                <a:cs typeface="Times New Roman" panose="02020603050405020304" pitchFamily="18" charset="0"/>
              </a:rPr>
              <a:t>освобождение</a:t>
            </a:r>
            <a:r>
              <a:rPr lang="ru-RU" sz="2000" b="0" dirty="0" smtClean="0">
                <a:solidFill>
                  <a:srgbClr val="FF0000"/>
                </a:solidFill>
                <a:latin typeface="Times New Roman" panose="02020603050405020304" pitchFamily="18" charset="0"/>
                <a:cs typeface="Times New Roman" panose="02020603050405020304" pitchFamily="18" charset="0"/>
              </a:rPr>
              <a:t> </a:t>
            </a:r>
            <a:r>
              <a:rPr lang="ru-RU" sz="2000" b="0" dirty="0">
                <a:solidFill>
                  <a:srgbClr val="FF0000"/>
                </a:solidFill>
                <a:latin typeface="Times New Roman" panose="02020603050405020304" pitchFamily="18" charset="0"/>
                <a:cs typeface="Times New Roman" panose="02020603050405020304" pitchFamily="18" charset="0"/>
              </a:rPr>
              <a:t>не </a:t>
            </a:r>
            <a:r>
              <a:rPr lang="ru-RU" sz="2000" b="0" dirty="0" smtClean="0">
                <a:solidFill>
                  <a:srgbClr val="FF0000"/>
                </a:solidFill>
                <a:latin typeface="Times New Roman" panose="02020603050405020304" pitchFamily="18" charset="0"/>
                <a:cs typeface="Times New Roman" panose="02020603050405020304" pitchFamily="18" charset="0"/>
              </a:rPr>
              <a:t>применимо</a:t>
            </a:r>
            <a:r>
              <a:rPr lang="ru-RU" sz="2000" b="0" dirty="0" smtClean="0">
                <a:latin typeface="Times New Roman" panose="02020603050405020304" pitchFamily="18" charset="0"/>
                <a:cs typeface="Times New Roman" panose="02020603050405020304" pitchFamily="18" charset="0"/>
              </a:rPr>
              <a:t>.</a:t>
            </a:r>
            <a:endParaRPr lang="ru-RU" sz="2000" b="0" dirty="0">
              <a:latin typeface="Times New Roman" panose="02020603050405020304" pitchFamily="18" charset="0"/>
              <a:cs typeface="Times New Roman" panose="02020603050405020304" pitchFamily="18" charset="0"/>
            </a:endParaRPr>
          </a:p>
          <a:p>
            <a:pPr algn="just"/>
            <a:r>
              <a:rPr lang="ru-RU" sz="2000" b="0" dirty="0" smtClean="0">
                <a:latin typeface="Times New Roman" panose="02020603050405020304" pitchFamily="18" charset="0"/>
                <a:cs typeface="Times New Roman" panose="02020603050405020304" pitchFamily="18" charset="0"/>
              </a:rPr>
              <a:t>	Вычет </a:t>
            </a:r>
            <a:r>
              <a:rPr lang="ru-RU" sz="2000" b="0" dirty="0">
                <a:latin typeface="Times New Roman" panose="02020603050405020304" pitchFamily="18" charset="0"/>
                <a:cs typeface="Times New Roman" panose="02020603050405020304" pitchFamily="18" charset="0"/>
              </a:rPr>
              <a:t>в 1 млн. по пп.1 п. 1 ст. 220 НК РФ </a:t>
            </a:r>
            <a:r>
              <a:rPr lang="ru-RU" sz="2000" b="0" dirty="0" smtClean="0">
                <a:solidFill>
                  <a:srgbClr val="FF0000"/>
                </a:solidFill>
                <a:latin typeface="Times New Roman" panose="02020603050405020304" pitchFamily="18" charset="0"/>
                <a:cs typeface="Times New Roman" panose="02020603050405020304" pitchFamily="18" charset="0"/>
              </a:rPr>
              <a:t>не </a:t>
            </a:r>
            <a:r>
              <a:rPr lang="ru-RU" sz="2000" b="0" dirty="0">
                <a:solidFill>
                  <a:srgbClr val="FF0000"/>
                </a:solidFill>
                <a:latin typeface="Times New Roman" panose="02020603050405020304" pitchFamily="18" charset="0"/>
                <a:cs typeface="Times New Roman" panose="02020603050405020304" pitchFamily="18" charset="0"/>
              </a:rPr>
              <a:t>применим</a:t>
            </a:r>
            <a:r>
              <a:rPr lang="ru-RU" sz="2000" b="0" dirty="0">
                <a:latin typeface="Times New Roman" panose="02020603050405020304" pitchFamily="18" charset="0"/>
                <a:cs typeface="Times New Roman" panose="02020603050405020304" pitchFamily="18" charset="0"/>
              </a:rPr>
              <a:t>.</a:t>
            </a:r>
          </a:p>
          <a:p>
            <a:pPr algn="just"/>
            <a:r>
              <a:rPr lang="ru-RU" sz="2000" b="0" dirty="0" smtClean="0">
                <a:latin typeface="Times New Roman" panose="02020603050405020304" pitchFamily="18" charset="0"/>
                <a:cs typeface="Times New Roman" panose="02020603050405020304" pitchFamily="18" charset="0"/>
              </a:rPr>
              <a:t>НДФЛ  уплачивается по прогрессивной шкале 5 ступенчатой шкале.</a:t>
            </a:r>
            <a:endParaRPr lang="ru-RU" sz="2000" b="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810196" y="468263"/>
            <a:ext cx="6696744" cy="1152128"/>
          </a:xfrm>
        </p:spPr>
        <p:txBody>
          <a:bodyPr>
            <a:noAutofit/>
          </a:bodyPr>
          <a:lstStyle/>
          <a:p>
            <a:pPr algn="ctr"/>
            <a:r>
              <a:rPr lang="ru-RU" sz="2000" dirty="0">
                <a:solidFill>
                  <a:srgbClr val="28285E"/>
                </a:solidFill>
                <a:latin typeface="Times New Roman" panose="02020603050405020304" pitchFamily="18" charset="0"/>
                <a:cs typeface="Times New Roman" panose="02020603050405020304" pitchFamily="18" charset="0"/>
              </a:rPr>
              <a:t>Квартира приобретена по договору </a:t>
            </a:r>
            <a:r>
              <a:rPr lang="ru-RU" sz="2000" dirty="0" smtClean="0">
                <a:solidFill>
                  <a:srgbClr val="28285E"/>
                </a:solidFill>
                <a:latin typeface="Times New Roman" panose="02020603050405020304" pitchFamily="18" charset="0"/>
                <a:cs typeface="Times New Roman" panose="02020603050405020304" pitchFamily="18" charset="0"/>
              </a:rPr>
              <a:t>долевого участия, </a:t>
            </a:r>
            <a:r>
              <a:rPr lang="ru-RU" sz="2000" dirty="0">
                <a:solidFill>
                  <a:srgbClr val="28285E"/>
                </a:solidFill>
                <a:latin typeface="Times New Roman" panose="02020603050405020304" pitchFamily="18" charset="0"/>
                <a:cs typeface="Times New Roman" panose="02020603050405020304" pitchFamily="18" charset="0"/>
              </a:rPr>
              <a:t>прошло 5 лет, дом  еще не сдан.  При продаже недостроенного объекта я не буду платить налог</a:t>
            </a:r>
            <a:r>
              <a:rPr lang="ru-RU" sz="2000" dirty="0" smtClean="0">
                <a:solidFill>
                  <a:srgbClr val="28285E"/>
                </a:solidFill>
                <a:latin typeface="Times New Roman" panose="02020603050405020304" pitchFamily="18" charset="0"/>
                <a:cs typeface="Times New Roman" panose="02020603050405020304" pitchFamily="18" charset="0"/>
              </a:rPr>
              <a:t>?</a:t>
            </a:r>
            <a:endParaRPr lang="ru-RU" sz="2000" dirty="0">
              <a:solidFill>
                <a:srgbClr val="21115B"/>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5</a:t>
            </a:fld>
            <a:endParaRPr lang="ru-RU" dirty="0">
              <a:solidFill>
                <a:prstClr val="white"/>
              </a:solidFill>
            </a:endParaRPr>
          </a:p>
        </p:txBody>
      </p:sp>
      <p:pic>
        <p:nvPicPr>
          <p:cNvPr id="8" name="Picture 2" descr="C:\Users\1900-00-292\Downloads\i (2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4972" y="381309"/>
            <a:ext cx="2448272" cy="159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18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1072" y="1908424"/>
            <a:ext cx="9217024" cy="5400600"/>
          </a:xfrm>
        </p:spPr>
        <p:txBody>
          <a:bodyPr>
            <a:noAutofit/>
          </a:bodyPr>
          <a:lstStyle/>
          <a:p>
            <a:pPr marL="263525" algn="just"/>
            <a:r>
              <a:rPr lang="ru-RU" sz="2000" b="0" dirty="0" smtClean="0">
                <a:latin typeface="Times New Roman" pitchFamily="18" charset="0"/>
                <a:cs typeface="Times New Roman" pitchFamily="18" charset="0"/>
              </a:rPr>
              <a:t>	Это </a:t>
            </a:r>
            <a:r>
              <a:rPr lang="ru-RU" sz="2000" b="0" dirty="0">
                <a:latin typeface="Times New Roman" pitchFamily="18" charset="0"/>
                <a:cs typeface="Times New Roman" pitchFamily="18" charset="0"/>
              </a:rPr>
              <a:t>разные объекты налогообложения. Новое купленное имущество не освобождает от налога, кроме </a:t>
            </a:r>
            <a:r>
              <a:rPr lang="ru-RU" sz="2000" b="0" dirty="0" smtClean="0">
                <a:latin typeface="Times New Roman" pitchFamily="18" charset="0"/>
                <a:cs typeface="Times New Roman" pitchFamily="18" charset="0"/>
              </a:rPr>
              <a:t>исключения: </a:t>
            </a:r>
            <a:r>
              <a:rPr lang="ru-RU" sz="2000" b="0" dirty="0">
                <a:latin typeface="Times New Roman" pitchFamily="18" charset="0"/>
                <a:cs typeface="Times New Roman" pitchFamily="18" charset="0"/>
              </a:rPr>
              <a:t>семей с двумя несовершеннолетними детьми  при соблюдении 5 </a:t>
            </a:r>
            <a:r>
              <a:rPr lang="ru-RU" sz="2000" b="0" dirty="0" smtClean="0">
                <a:latin typeface="Times New Roman" pitchFamily="18" charset="0"/>
                <a:cs typeface="Times New Roman" pitchFamily="18" charset="0"/>
              </a:rPr>
              <a:t>условий</a:t>
            </a:r>
            <a:r>
              <a:rPr lang="ru-RU" sz="2000" b="0" dirty="0">
                <a:latin typeface="Times New Roman" pitchFamily="18" charset="0"/>
                <a:cs typeface="Times New Roman" pitchFamily="18" charset="0"/>
              </a:rPr>
              <a:t>:</a:t>
            </a:r>
          </a:p>
          <a:p>
            <a:pPr marL="0" algn="just">
              <a:spcBef>
                <a:spcPts val="0"/>
              </a:spcBef>
            </a:pPr>
            <a:r>
              <a:rPr lang="ru-RU" sz="2000" b="0" dirty="0" smtClean="0">
                <a:latin typeface="Times New Roman" panose="02020603050405020304" pitchFamily="18" charset="0"/>
                <a:cs typeface="Times New Roman" panose="02020603050405020304" pitchFamily="18" charset="0"/>
              </a:rPr>
              <a:t>      - </a:t>
            </a:r>
            <a:r>
              <a:rPr lang="ru-RU" sz="2000" b="0" dirty="0">
                <a:latin typeface="Times New Roman" panose="02020603050405020304" pitchFamily="18" charset="0"/>
                <a:cs typeface="Times New Roman" panose="02020603050405020304" pitchFamily="18" charset="0"/>
              </a:rPr>
              <a:t>возраст детей налогоплательщика – до 18 лет (или до 24 лет в случае обучения ребенка на очной форме обучения);</a:t>
            </a:r>
          </a:p>
          <a:p>
            <a:pPr lvl="0" algn="just"/>
            <a:r>
              <a:rPr lang="ru-RU" sz="2000" b="0" dirty="0">
                <a:latin typeface="Times New Roman" panose="02020603050405020304" pitchFamily="18" charset="0"/>
                <a:cs typeface="Times New Roman" panose="02020603050405020304" pitchFamily="18" charset="0"/>
              </a:rPr>
              <a:t>    -  кадастровая стоимость проданного жилого помещения не превышает 50 </a:t>
            </a:r>
            <a:r>
              <a:rPr lang="ru-RU" sz="2000" b="0" dirty="0" smtClean="0">
                <a:latin typeface="Times New Roman" panose="02020603050405020304" pitchFamily="18" charset="0"/>
                <a:cs typeface="Times New Roman" panose="02020603050405020304" pitchFamily="18" charset="0"/>
              </a:rPr>
              <a:t>млн. </a:t>
            </a:r>
            <a:r>
              <a:rPr lang="ru-RU" sz="2000" b="0" dirty="0">
                <a:latin typeface="Times New Roman" panose="02020603050405020304" pitchFamily="18" charset="0"/>
                <a:cs typeface="Times New Roman" panose="02020603050405020304" pitchFamily="18" charset="0"/>
              </a:rPr>
              <a:t>рублей;</a:t>
            </a:r>
          </a:p>
          <a:p>
            <a:pPr lvl="0" algn="just"/>
            <a:r>
              <a:rPr lang="ru-RU" sz="2000" b="0" dirty="0">
                <a:latin typeface="Times New Roman" panose="02020603050405020304" pitchFamily="18" charset="0"/>
                <a:cs typeface="Times New Roman" panose="02020603050405020304" pitchFamily="18" charset="0"/>
              </a:rPr>
              <a:t>    - налогоплательщику (членам его семьи) на дату отчуждения проданного жилья не принадлежит в совокупности более 50% в праве собственности на иное жилое помещение с общей площадью, превышающей общую площадь купленного взамен старого жилого помещения;</a:t>
            </a:r>
          </a:p>
          <a:p>
            <a:pPr lvl="0" algn="just"/>
            <a:r>
              <a:rPr lang="ru-RU" sz="2000" b="0" dirty="0">
                <a:latin typeface="Times New Roman" panose="02020603050405020304" pitchFamily="18" charset="0"/>
                <a:cs typeface="Times New Roman" panose="02020603050405020304" pitchFamily="18" charset="0"/>
              </a:rPr>
              <a:t>     - в 2025 году либо до 30 апреля 2026 года налогоплательщиком (членами его семьи) приобретено в собственность другое жилье (при долевом строительстве </a:t>
            </a:r>
            <a:r>
              <a:rPr lang="ru-RU" sz="2000" b="0" dirty="0" smtClean="0">
                <a:latin typeface="Times New Roman" panose="02020603050405020304" pitchFamily="18" charset="0"/>
                <a:cs typeface="Times New Roman" panose="02020603050405020304" pitchFamily="18" charset="0"/>
              </a:rPr>
              <a:t> оплачена </a:t>
            </a:r>
            <a:r>
              <a:rPr lang="ru-RU" sz="2000" b="0" dirty="0">
                <a:latin typeface="Times New Roman" panose="02020603050405020304" pitchFamily="18" charset="0"/>
                <a:cs typeface="Times New Roman" panose="02020603050405020304" pitchFamily="18" charset="0"/>
              </a:rPr>
              <a:t>полная стоимость приобретаемого жилого помещения по договору);</a:t>
            </a:r>
          </a:p>
          <a:p>
            <a:pPr lvl="0" algn="just"/>
            <a:r>
              <a:rPr lang="ru-RU" sz="2000" b="0" dirty="0">
                <a:latin typeface="Times New Roman" panose="02020603050405020304" pitchFamily="18" charset="0"/>
                <a:cs typeface="Times New Roman" panose="02020603050405020304" pitchFamily="18" charset="0"/>
              </a:rPr>
              <a:t>      - общая площадь приобретенного жилого помещения превышает по площади (или по кадастровой стоимости) проданное жилье.</a:t>
            </a:r>
            <a:endParaRPr lang="ru-RU" sz="2000" b="0" dirty="0" smtClean="0">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6</a:t>
            </a:fld>
            <a:endParaRPr lang="ru-RU" dirty="0">
              <a:solidFill>
                <a:prstClr val="white"/>
              </a:solidFill>
            </a:endParaRPr>
          </a:p>
        </p:txBody>
      </p:sp>
      <p:pic>
        <p:nvPicPr>
          <p:cNvPr id="1026" name="Picture 2" descr="C:\Users\tolia\OneDrive\Desktop\30-aprel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495" y="191885"/>
            <a:ext cx="3531341"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1"/>
          <p:cNvSpPr txBox="1">
            <a:spLocks/>
          </p:cNvSpPr>
          <p:nvPr/>
        </p:nvSpPr>
        <p:spPr>
          <a:xfrm>
            <a:off x="738188" y="612279"/>
            <a:ext cx="5976664" cy="1296144"/>
          </a:xfrm>
          <a:prstGeom prst="rect">
            <a:avLst/>
          </a:prstGeom>
        </p:spPr>
        <p:txBody>
          <a:bodyPr vert="horz" lIns="104269" tIns="52135" rIns="104269" bIns="52135" rtlCol="0">
            <a:noAutofit/>
          </a:bodyPr>
          <a:lstStyle>
            <a:lvl1pPr marL="363410" indent="0" algn="l" defTabSz="1042688" rtl="0" eaLnBrk="1" latinLnBrk="0" hangingPunct="1">
              <a:spcBef>
                <a:spcPct val="20000"/>
              </a:spcBef>
              <a:buFontTx/>
              <a:buNone/>
              <a:defRPr sz="3700" b="1" i="0" kern="1200">
                <a:solidFill>
                  <a:srgbClr val="005AA9"/>
                </a:solidFill>
                <a:latin typeface="+mj-lt"/>
                <a:ea typeface="+mn-ea"/>
                <a:cs typeface="+mn-cs"/>
              </a:defRPr>
            </a:lvl1pPr>
            <a:lvl2pPr marL="360235" indent="3175" algn="l" defTabSz="1042688"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628428" indent="-260258" algn="l" defTabSz="1042688" rtl="0" eaLnBrk="1" latinLnBrk="0" hangingPunct="1">
              <a:spcBef>
                <a:spcPct val="20000"/>
              </a:spcBef>
              <a:buFont typeface="Arial" pitchFamily="34" charset="0"/>
              <a:buChar char="•"/>
              <a:tabLst/>
              <a:defRPr sz="2400" b="0" i="0" kern="1200">
                <a:solidFill>
                  <a:srgbClr val="504F53"/>
                </a:solidFill>
                <a:latin typeface="+mj-lt"/>
                <a:ea typeface="+mn-ea"/>
                <a:cs typeface="+mn-cs"/>
              </a:defRPr>
            </a:lvl3pPr>
            <a:lvl4pPr marL="0" indent="360235" algn="just" defTabSz="1042688"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4593" indent="0" algn="l" defTabSz="1042688"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7392"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263525" algn="ctr"/>
            <a:r>
              <a:rPr lang="ru-RU" sz="2000" dirty="0" smtClean="0">
                <a:solidFill>
                  <a:srgbClr val="21115B"/>
                </a:solidFill>
                <a:latin typeface="Times New Roman" pitchFamily="18" charset="0"/>
                <a:cs typeface="Times New Roman" pitchFamily="18" charset="0"/>
              </a:rPr>
              <a:t>Продал квартиру, деньги вложил в новую и прибыли не получил. Налога не будет?</a:t>
            </a:r>
          </a:p>
        </p:txBody>
      </p:sp>
    </p:spTree>
    <p:extLst>
      <p:ext uri="{BB962C8B-B14F-4D97-AF65-F5344CB8AC3E}">
        <p14:creationId xmlns:p14="http://schemas.microsoft.com/office/powerpoint/2010/main" val="3666461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0156" y="3060551"/>
            <a:ext cx="9073008" cy="3456384"/>
          </a:xfrm>
        </p:spPr>
        <p:txBody>
          <a:bodyPr>
            <a:normAutofit/>
          </a:bodyPr>
          <a:lstStyle/>
          <a:p>
            <a:pPr algn="just"/>
            <a:r>
              <a:rPr lang="ru-RU" sz="2000" b="0" dirty="0">
                <a:latin typeface="Times New Roman" pitchFamily="18" charset="0"/>
                <a:cs typeface="Times New Roman" pitchFamily="18" charset="0"/>
              </a:rPr>
              <a:t> </a:t>
            </a:r>
            <a:r>
              <a:rPr lang="ru-RU" sz="2000" b="0" dirty="0" smtClean="0">
                <a:latin typeface="Times New Roman" pitchFamily="18" charset="0"/>
                <a:cs typeface="Times New Roman" pitchFamily="18" charset="0"/>
              </a:rPr>
              <a:t>	</a:t>
            </a:r>
            <a:endParaRPr lang="ru-RU" sz="2000" b="0" dirty="0">
              <a:latin typeface="Times New Roman" pitchFamily="18" charset="0"/>
              <a:cs typeface="Times New Roman" pitchFamily="18" charset="0"/>
            </a:endParaRPr>
          </a:p>
          <a:p>
            <a:pPr algn="just"/>
            <a:r>
              <a:rPr lang="ru-RU" sz="2000" b="0" dirty="0" smtClean="0">
                <a:latin typeface="Times New Roman" pitchFamily="18" charset="0"/>
                <a:cs typeface="Times New Roman" pitchFamily="18" charset="0"/>
              </a:rPr>
              <a:t>	Так  как  в </a:t>
            </a:r>
            <a:r>
              <a:rPr lang="ru-RU" sz="2000" b="0" dirty="0">
                <a:latin typeface="Times New Roman" pitchFamily="18" charset="0"/>
                <a:cs typeface="Times New Roman" pitchFamily="18" charset="0"/>
              </a:rPr>
              <a:t>собственности налогоплательщика, а также членов его семьи </a:t>
            </a:r>
            <a:r>
              <a:rPr lang="ru-RU" sz="2000" b="0" dirty="0" smtClean="0">
                <a:latin typeface="Times New Roman" pitchFamily="18" charset="0"/>
                <a:cs typeface="Times New Roman" pitchFamily="18" charset="0"/>
              </a:rPr>
              <a:t>находится </a:t>
            </a:r>
            <a:r>
              <a:rPr lang="ru-RU" sz="2000" b="0" dirty="0">
                <a:latin typeface="Times New Roman" pitchFamily="18" charset="0"/>
                <a:cs typeface="Times New Roman" pitchFamily="18" charset="0"/>
              </a:rPr>
              <a:t>иное жилое помещение общей площадью большей, чем приобретаемое жилое </a:t>
            </a:r>
            <a:r>
              <a:rPr lang="ru-RU" sz="2000" b="0" dirty="0" smtClean="0">
                <a:latin typeface="Times New Roman" pitchFamily="18" charset="0"/>
                <a:cs typeface="Times New Roman" pitchFamily="18" charset="0"/>
              </a:rPr>
              <a:t>помещение и при этом  доля </a:t>
            </a:r>
            <a:r>
              <a:rPr lang="ru-RU" sz="2000" b="0" dirty="0">
                <a:latin typeface="Times New Roman" pitchFamily="18" charset="0"/>
                <a:cs typeface="Times New Roman" pitchFamily="18" charset="0"/>
              </a:rPr>
              <a:t>в праве собственности на такое иное жилое помещение </a:t>
            </a:r>
            <a:r>
              <a:rPr lang="ru-RU" sz="2000" b="0" dirty="0" smtClean="0">
                <a:latin typeface="Times New Roman" pitchFamily="18" charset="0"/>
                <a:cs typeface="Times New Roman" pitchFamily="18" charset="0"/>
              </a:rPr>
              <a:t>превышает 50%, доход от продажи квартиры облагается НДФЛ.</a:t>
            </a:r>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810196" y="468263"/>
            <a:ext cx="6408712" cy="2448272"/>
          </a:xfrm>
        </p:spPr>
        <p:txBody>
          <a:bodyPr>
            <a:noAutofit/>
          </a:bodyPr>
          <a:lstStyle/>
          <a:p>
            <a:pPr algn="ctr"/>
            <a:r>
              <a:rPr lang="ru-RU" sz="2000" dirty="0">
                <a:solidFill>
                  <a:srgbClr val="002060"/>
                </a:solidFill>
                <a:latin typeface="Times New Roman" pitchFamily="18" charset="0"/>
                <a:cs typeface="Times New Roman" pitchFamily="18" charset="0"/>
              </a:rPr>
              <a:t>У семьи с тремя несовершеннолетними детьми имеются зарегистрированные на супруга квартира - 40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и   2/3 дома  200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 срок владения которыми - менее пяти лет. Супруг решил продать  квартиру 40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и приобрести другую квартиру, площадь которой -80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Облагается ли НДФЛ доход от продажи квартиры</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7</a:t>
            </a:fld>
            <a:endParaRPr lang="ru-RU" dirty="0">
              <a:solidFill>
                <a:prstClr val="white"/>
              </a:solidFill>
            </a:endParaRPr>
          </a:p>
        </p:txBody>
      </p:sp>
      <p:pic>
        <p:nvPicPr>
          <p:cNvPr id="8" name="Picture 2" descr="C:\Users\1900-00-292\Downloads\bKtVDisat2ZP1B5zdBj1FBs2ByPivvz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399" y="540271"/>
            <a:ext cx="332835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0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6140" y="2844527"/>
            <a:ext cx="10057948" cy="1296144"/>
          </a:xfrm>
        </p:spPr>
        <p:txBody>
          <a:bodyPr>
            <a:normAutofit lnSpcReduction="10000"/>
          </a:bodyPr>
          <a:lstStyle/>
          <a:p>
            <a:pPr algn="just"/>
            <a:r>
              <a:rPr lang="ru-RU" sz="2000" b="0" dirty="0" smtClean="0">
                <a:latin typeface="Times New Roman" pitchFamily="18" charset="0"/>
                <a:cs typeface="Times New Roman" pitchFamily="18" charset="0"/>
              </a:rPr>
              <a:t>	Так  как  в </a:t>
            </a:r>
            <a:r>
              <a:rPr lang="ru-RU" sz="2000" b="0" dirty="0">
                <a:latin typeface="Times New Roman" pitchFamily="18" charset="0"/>
                <a:cs typeface="Times New Roman" pitchFamily="18" charset="0"/>
              </a:rPr>
              <a:t>собственности налогоплательщика, а также членов его семьи доля в праве собственности </a:t>
            </a:r>
            <a:r>
              <a:rPr lang="ru-RU" sz="2000" b="0" dirty="0" smtClean="0">
                <a:latin typeface="Times New Roman" pitchFamily="18" charset="0"/>
                <a:cs typeface="Times New Roman" pitchFamily="18" charset="0"/>
              </a:rPr>
              <a:t> не  превышает </a:t>
            </a:r>
            <a:r>
              <a:rPr lang="ru-RU" sz="2000" b="0" dirty="0">
                <a:latin typeface="Times New Roman" pitchFamily="18" charset="0"/>
                <a:cs typeface="Times New Roman" pitchFamily="18" charset="0"/>
              </a:rPr>
              <a:t>50</a:t>
            </a:r>
            <a:r>
              <a:rPr lang="ru-RU" sz="2000" b="0" dirty="0" smtClean="0">
                <a:latin typeface="Times New Roman" pitchFamily="18" charset="0"/>
                <a:cs typeface="Times New Roman" pitchFamily="18" charset="0"/>
              </a:rPr>
              <a:t>% в  жилом помещении </a:t>
            </a:r>
            <a:r>
              <a:rPr lang="ru-RU" sz="2000" b="0" dirty="0">
                <a:latin typeface="Times New Roman" pitchFamily="18" charset="0"/>
                <a:cs typeface="Times New Roman" pitchFamily="18" charset="0"/>
              </a:rPr>
              <a:t>общей площадью большей, чем приобретаемое жилое </a:t>
            </a:r>
            <a:r>
              <a:rPr lang="ru-RU" sz="2000" b="0" dirty="0" smtClean="0">
                <a:latin typeface="Times New Roman" pitchFamily="18" charset="0"/>
                <a:cs typeface="Times New Roman" pitchFamily="18" charset="0"/>
              </a:rPr>
              <a:t>помещение, доход от продажи квартиры не облагается НДФЛ.</a:t>
            </a:r>
          </a:p>
          <a:p>
            <a:endParaRPr lang="ru-RU" sz="2000" b="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882204" y="468263"/>
            <a:ext cx="7056784" cy="2304256"/>
          </a:xfrm>
        </p:spPr>
        <p:txBody>
          <a:bodyPr>
            <a:noAutofit/>
          </a:bodyPr>
          <a:lstStyle/>
          <a:p>
            <a:pPr algn="ctr"/>
            <a:r>
              <a:rPr lang="ru-RU" sz="2000" dirty="0">
                <a:solidFill>
                  <a:srgbClr val="002060"/>
                </a:solidFill>
              </a:rPr>
              <a:t> </a:t>
            </a:r>
            <a:r>
              <a:rPr lang="ru-RU" sz="2000" dirty="0">
                <a:solidFill>
                  <a:srgbClr val="002060"/>
                </a:solidFill>
                <a:latin typeface="Times New Roman" pitchFamily="18" charset="0"/>
                <a:cs typeface="Times New Roman" pitchFamily="18" charset="0"/>
              </a:rPr>
              <a:t>У семьи с тремя несовершеннолетними детьми имеются зарегистрированные на супруга 2  квартиры по  40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на супругу квартира -35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у детей ½ доли в  квартире 60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срок владения которыми - менее пяти лет. Семья  решила продать 1   квартиру 40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и приобрести другую квартиру, площадь которой -50 </a:t>
            </a:r>
            <a:r>
              <a:rPr lang="ru-RU" sz="2000" dirty="0" err="1">
                <a:solidFill>
                  <a:srgbClr val="002060"/>
                </a:solidFill>
                <a:latin typeface="Times New Roman" pitchFamily="18" charset="0"/>
                <a:cs typeface="Times New Roman" pitchFamily="18" charset="0"/>
              </a:rPr>
              <a:t>кв.м</a:t>
            </a:r>
            <a:r>
              <a:rPr lang="ru-RU" sz="2000" dirty="0">
                <a:solidFill>
                  <a:srgbClr val="002060"/>
                </a:solidFill>
                <a:latin typeface="Times New Roman" pitchFamily="18" charset="0"/>
                <a:cs typeface="Times New Roman" pitchFamily="18" charset="0"/>
              </a:rPr>
              <a:t>. Облагается ли НДФЛ доход от продажи квартиры</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8</a:t>
            </a:fld>
            <a:endParaRPr lang="ru-RU" dirty="0">
              <a:solidFill>
                <a:prstClr val="white"/>
              </a:solidFill>
            </a:endParaRPr>
          </a:p>
        </p:txBody>
      </p:sp>
      <p:pic>
        <p:nvPicPr>
          <p:cNvPr id="5122" name="Picture 2" descr="C:\Users\tolia\OneDrive\Desktop\444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14" t="6678" r="5991" b="6464"/>
          <a:stretch/>
        </p:blipFill>
        <p:spPr bwMode="auto">
          <a:xfrm>
            <a:off x="8083004" y="396255"/>
            <a:ext cx="2281085" cy="2251588"/>
          </a:xfrm>
          <a:prstGeom prst="rect">
            <a:avLst/>
          </a:prstGeom>
          <a:noFill/>
          <a:extLst>
            <a:ext uri="{909E8E84-426E-40DD-AFC4-6F175D3DCCD1}">
              <a14:hiddenFill xmlns:a14="http://schemas.microsoft.com/office/drawing/2010/main">
                <a:solidFill>
                  <a:srgbClr val="FFFFFF"/>
                </a:solidFill>
              </a14:hiddenFill>
            </a:ext>
          </a:extLst>
        </p:spPr>
      </p:pic>
      <p:sp>
        <p:nvSpPr>
          <p:cNvPr id="6" name="Содержимое 1"/>
          <p:cNvSpPr txBox="1">
            <a:spLocks/>
          </p:cNvSpPr>
          <p:nvPr/>
        </p:nvSpPr>
        <p:spPr>
          <a:xfrm>
            <a:off x="306141" y="4068663"/>
            <a:ext cx="10057948" cy="1080120"/>
          </a:xfrm>
          <a:prstGeom prst="rect">
            <a:avLst/>
          </a:prstGeom>
        </p:spPr>
        <p:txBody>
          <a:bodyPr vert="horz" lIns="104269" tIns="52135" rIns="104269" bIns="52135" rtlCol="0">
            <a:normAutofit lnSpcReduction="10000"/>
          </a:bodyPr>
          <a:lstStyle>
            <a:lvl1pPr marL="363410" indent="0" algn="l" defTabSz="1042688" rtl="0" eaLnBrk="1" latinLnBrk="0" hangingPunct="1">
              <a:spcBef>
                <a:spcPct val="20000"/>
              </a:spcBef>
              <a:buFontTx/>
              <a:buNone/>
              <a:defRPr sz="3700" b="1" i="0" kern="1200">
                <a:solidFill>
                  <a:srgbClr val="005AA9"/>
                </a:solidFill>
                <a:latin typeface="+mj-lt"/>
                <a:ea typeface="+mn-ea"/>
                <a:cs typeface="+mn-cs"/>
              </a:defRPr>
            </a:lvl1pPr>
            <a:lvl2pPr marL="360235" indent="3175" algn="l" defTabSz="1042688"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628428" indent="-260258" algn="l" defTabSz="1042688" rtl="0" eaLnBrk="1" latinLnBrk="0" hangingPunct="1">
              <a:spcBef>
                <a:spcPct val="20000"/>
              </a:spcBef>
              <a:buFont typeface="Arial" pitchFamily="34" charset="0"/>
              <a:buChar char="•"/>
              <a:tabLst/>
              <a:defRPr sz="2400" b="0" i="0" kern="1200">
                <a:solidFill>
                  <a:srgbClr val="504F53"/>
                </a:solidFill>
                <a:latin typeface="+mj-lt"/>
                <a:ea typeface="+mn-ea"/>
                <a:cs typeface="+mn-cs"/>
              </a:defRPr>
            </a:lvl3pPr>
            <a:lvl4pPr marL="0" indent="360235" algn="just" defTabSz="1042688"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4593" indent="0" algn="l" defTabSz="1042688"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7392"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just"/>
            <a:r>
              <a:rPr lang="ru-RU" sz="2000" b="0" dirty="0" smtClean="0">
                <a:latin typeface="Times New Roman" pitchFamily="18" charset="0"/>
                <a:cs typeface="Times New Roman" pitchFamily="18" charset="0"/>
              </a:rPr>
              <a:t>	</a:t>
            </a:r>
            <a:r>
              <a:rPr lang="ru-RU" sz="2200" dirty="0">
                <a:solidFill>
                  <a:srgbClr val="002060"/>
                </a:solidFill>
                <a:latin typeface="Times New Roman" pitchFamily="18" charset="0"/>
                <a:cs typeface="Times New Roman" pitchFamily="18" charset="0"/>
              </a:rPr>
              <a:t>Семья с двумя несовершеннолетними детьми  продала 2 квартиры по 50 </a:t>
            </a:r>
            <a:r>
              <a:rPr lang="ru-RU" sz="2200" dirty="0" err="1">
                <a:solidFill>
                  <a:srgbClr val="002060"/>
                </a:solidFill>
                <a:latin typeface="Times New Roman" pitchFamily="18" charset="0"/>
                <a:cs typeface="Times New Roman" pitchFamily="18" charset="0"/>
              </a:rPr>
              <a:t>кв.м</a:t>
            </a:r>
            <a:r>
              <a:rPr lang="ru-RU" sz="2200" dirty="0">
                <a:solidFill>
                  <a:srgbClr val="002060"/>
                </a:solidFill>
                <a:latin typeface="Times New Roman" pitchFamily="18" charset="0"/>
                <a:cs typeface="Times New Roman" pitchFamily="18" charset="0"/>
              </a:rPr>
              <a:t>. и купила  дом 90 </a:t>
            </a:r>
            <a:r>
              <a:rPr lang="ru-RU" sz="2200" dirty="0" err="1">
                <a:solidFill>
                  <a:srgbClr val="002060"/>
                </a:solidFill>
                <a:latin typeface="Times New Roman" pitchFamily="18" charset="0"/>
                <a:cs typeface="Times New Roman" pitchFamily="18" charset="0"/>
              </a:rPr>
              <a:t>кв.м</a:t>
            </a:r>
            <a:r>
              <a:rPr lang="ru-RU" sz="2200" dirty="0">
                <a:solidFill>
                  <a:srgbClr val="002060"/>
                </a:solidFill>
                <a:latin typeface="Times New Roman" pitchFamily="18" charset="0"/>
                <a:cs typeface="Times New Roman" pitchFamily="18" charset="0"/>
              </a:rPr>
              <a:t>. Можно ли применить освобождение дохода от продажи квартиры</a:t>
            </a:r>
            <a:r>
              <a:rPr lang="ru-RU" sz="2200" dirty="0" smtClean="0">
                <a:solidFill>
                  <a:srgbClr val="002060"/>
                </a:solidFill>
                <a:latin typeface="Times New Roman" pitchFamily="18" charset="0"/>
                <a:cs typeface="Times New Roman" pitchFamily="18" charset="0"/>
              </a:rPr>
              <a:t>?</a:t>
            </a:r>
            <a:endParaRPr lang="ru-RU" sz="2000" b="0" dirty="0" smtClean="0">
              <a:latin typeface="Times New Roman" pitchFamily="18" charset="0"/>
              <a:cs typeface="Times New Roman" pitchFamily="18" charset="0"/>
            </a:endParaRPr>
          </a:p>
          <a:p>
            <a:endParaRPr lang="ru-RU" sz="2000" b="0" dirty="0" smtClean="0">
              <a:latin typeface="Times New Roman" pitchFamily="18" charset="0"/>
              <a:cs typeface="Times New Roman"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7" name="Содержимое 1"/>
          <p:cNvSpPr txBox="1">
            <a:spLocks/>
          </p:cNvSpPr>
          <p:nvPr/>
        </p:nvSpPr>
        <p:spPr>
          <a:xfrm>
            <a:off x="378148" y="5076775"/>
            <a:ext cx="9217024" cy="2016224"/>
          </a:xfrm>
          <a:prstGeom prst="rect">
            <a:avLst/>
          </a:prstGeom>
        </p:spPr>
        <p:txBody>
          <a:bodyPr vert="horz" lIns="104269" tIns="52135" rIns="104269" bIns="52135" rtlCol="0">
            <a:normAutofit/>
          </a:bodyPr>
          <a:lstStyle>
            <a:lvl1pPr marL="363410" indent="0" algn="l" defTabSz="1042688" rtl="0" eaLnBrk="1" latinLnBrk="0" hangingPunct="1">
              <a:spcBef>
                <a:spcPct val="20000"/>
              </a:spcBef>
              <a:buFontTx/>
              <a:buNone/>
              <a:defRPr sz="3700" b="1" i="0" kern="1200">
                <a:solidFill>
                  <a:srgbClr val="005AA9"/>
                </a:solidFill>
                <a:latin typeface="+mj-lt"/>
                <a:ea typeface="+mn-ea"/>
                <a:cs typeface="+mn-cs"/>
              </a:defRPr>
            </a:lvl1pPr>
            <a:lvl2pPr marL="360235" indent="3175" algn="l" defTabSz="1042688"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628428" indent="-260258" algn="l" defTabSz="1042688" rtl="0" eaLnBrk="1" latinLnBrk="0" hangingPunct="1">
              <a:spcBef>
                <a:spcPct val="20000"/>
              </a:spcBef>
              <a:buFont typeface="Arial" pitchFamily="34" charset="0"/>
              <a:buChar char="•"/>
              <a:tabLst/>
              <a:defRPr sz="2400" b="0" i="0" kern="1200">
                <a:solidFill>
                  <a:srgbClr val="504F53"/>
                </a:solidFill>
                <a:latin typeface="+mj-lt"/>
                <a:ea typeface="+mn-ea"/>
                <a:cs typeface="+mn-cs"/>
              </a:defRPr>
            </a:lvl3pPr>
            <a:lvl4pPr marL="0" indent="360235" algn="just" defTabSz="1042688"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4593" indent="0" algn="l" defTabSz="1042688"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7392"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just"/>
            <a:r>
              <a:rPr lang="ru-RU" sz="2000" b="0" dirty="0" smtClean="0">
                <a:latin typeface="Times New Roman" pitchFamily="18" charset="0"/>
                <a:cs typeface="Times New Roman" pitchFamily="18" charset="0"/>
              </a:rPr>
              <a:t>	</a:t>
            </a:r>
            <a:r>
              <a:rPr lang="ru-RU" sz="2000" b="0" dirty="0">
                <a:latin typeface="Times New Roman" pitchFamily="18" charset="0"/>
                <a:cs typeface="Times New Roman" pitchFamily="18" charset="0"/>
              </a:rPr>
              <a:t>Если при продаже двух жилых помещений в отношении каждого из указанных жилых помещений выполняется условие, в части приобретаемой квартиры, что она больше   по площади или  кадастровой стоимости и выполняются все остальные условия, предусмотренные пунктом 2.1 статьи 217.1 Кодекса, то доход от продажи каждого из этих жилых помещений освобождается от налогообложения.</a:t>
            </a:r>
            <a:endParaRPr lang="ru-RU" sz="2000" b="0" dirty="0">
              <a:latin typeface="Times New Roman" pitchFamily="18" charset="0"/>
              <a:cs typeface="Times New Roman" pitchFamily="18" charset="0"/>
              <a:hlinkClick r:id="rId3"/>
            </a:endParaRPr>
          </a:p>
          <a:p>
            <a:endParaRPr lang="ru-RU" sz="2000" b="0" dirty="0" smtClean="0">
              <a:latin typeface="Times New Roman" pitchFamily="18" charset="0"/>
              <a:cs typeface="Times New Roman"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66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0156" y="2268463"/>
            <a:ext cx="9433048" cy="3672408"/>
          </a:xfrm>
        </p:spPr>
        <p:txBody>
          <a:bodyPr>
            <a:normAutofit/>
          </a:bodyPr>
          <a:lstStyle/>
          <a:p>
            <a:endParaRPr lang="ru-RU" sz="2000" b="0" dirty="0">
              <a:latin typeface="Times New Roman" panose="02020603050405020304" pitchFamily="18" charset="0"/>
              <a:cs typeface="Times New Roman" panose="02020603050405020304" pitchFamily="18" charset="0"/>
            </a:endParaRPr>
          </a:p>
          <a:p>
            <a:pPr algn="ctr"/>
            <a:r>
              <a:rPr lang="ru-RU" sz="2000" b="0" dirty="0" smtClean="0">
                <a:latin typeface="Times New Roman" panose="02020603050405020304" pitchFamily="18" charset="0"/>
                <a:cs typeface="Times New Roman" panose="02020603050405020304" pitchFamily="18" charset="0"/>
              </a:rPr>
              <a:t>Пример: В 2022 году квартира куплена в ипотеку за 5 </a:t>
            </a:r>
            <a:r>
              <a:rPr lang="ru-RU" sz="2000" b="0" dirty="0" err="1" smtClean="0">
                <a:latin typeface="Times New Roman" panose="02020603050405020304" pitchFamily="18" charset="0"/>
                <a:cs typeface="Times New Roman" panose="02020603050405020304" pitchFamily="18" charset="0"/>
              </a:rPr>
              <a:t>млн.руб</a:t>
            </a:r>
            <a:r>
              <a:rPr lang="ru-RU" sz="2000" b="0" dirty="0" smtClean="0">
                <a:latin typeface="Times New Roman" panose="02020603050405020304" pitchFamily="18" charset="0"/>
                <a:cs typeface="Times New Roman" panose="02020603050405020304" pitchFamily="18" charset="0"/>
              </a:rPr>
              <a:t>.  </a:t>
            </a:r>
          </a:p>
          <a:p>
            <a:pPr algn="ctr"/>
            <a:r>
              <a:rPr lang="ru-RU" sz="2000" b="0" dirty="0" smtClean="0">
                <a:latin typeface="Times New Roman" panose="02020603050405020304" pitchFamily="18" charset="0"/>
                <a:cs typeface="Times New Roman" panose="02020603050405020304" pitchFamily="18" charset="0"/>
              </a:rPr>
              <a:t>Уплачены проценты по ипотеке 1 </a:t>
            </a:r>
            <a:r>
              <a:rPr lang="ru-RU" sz="2000" b="0" dirty="0" err="1" smtClean="0">
                <a:latin typeface="Times New Roman" panose="02020603050405020304" pitchFamily="18" charset="0"/>
                <a:cs typeface="Times New Roman" panose="02020603050405020304" pitchFamily="18" charset="0"/>
              </a:rPr>
              <a:t>млн.руб</a:t>
            </a:r>
            <a:r>
              <a:rPr lang="ru-RU" sz="2000" b="0" dirty="0" smtClean="0">
                <a:latin typeface="Times New Roman" panose="02020603050405020304" pitchFamily="18" charset="0"/>
                <a:cs typeface="Times New Roman" panose="02020603050405020304" pitchFamily="18" charset="0"/>
              </a:rPr>
              <a:t>. </a:t>
            </a:r>
          </a:p>
          <a:p>
            <a:pPr algn="ctr"/>
            <a:r>
              <a:rPr lang="ru-RU" sz="2000" b="0" dirty="0" smtClean="0">
                <a:latin typeface="Times New Roman" panose="02020603050405020304" pitchFamily="18" charset="0"/>
                <a:cs typeface="Times New Roman" panose="02020603050405020304" pitchFamily="18" charset="0"/>
              </a:rPr>
              <a:t>Продана в 2025 году  за 9 </a:t>
            </a:r>
            <a:r>
              <a:rPr lang="ru-RU" sz="2000" b="0" dirty="0" err="1" smtClean="0">
                <a:latin typeface="Times New Roman" panose="02020603050405020304" pitchFamily="18" charset="0"/>
                <a:cs typeface="Times New Roman" panose="02020603050405020304" pitchFamily="18" charset="0"/>
              </a:rPr>
              <a:t>млн.руб</a:t>
            </a:r>
            <a:r>
              <a:rPr lang="ru-RU" sz="2000" b="0" dirty="0" smtClean="0">
                <a:latin typeface="Times New Roman" panose="02020603050405020304" pitchFamily="18" charset="0"/>
                <a:cs typeface="Times New Roman" panose="02020603050405020304" pitchFamily="18" charset="0"/>
              </a:rPr>
              <a:t>. </a:t>
            </a:r>
          </a:p>
          <a:p>
            <a:pPr algn="ctr"/>
            <a:r>
              <a:rPr lang="ru-RU" sz="2000" b="0" dirty="0" err="1" smtClean="0">
                <a:latin typeface="Times New Roman" panose="02020603050405020304" pitchFamily="18" charset="0"/>
                <a:cs typeface="Times New Roman" panose="02020603050405020304" pitchFamily="18" charset="0"/>
              </a:rPr>
              <a:t>Налогоблагаемый</a:t>
            </a:r>
            <a:r>
              <a:rPr lang="ru-RU" sz="2000" b="0" dirty="0" smtClean="0">
                <a:latin typeface="Times New Roman" panose="02020603050405020304" pitchFamily="18" charset="0"/>
                <a:cs typeface="Times New Roman" panose="02020603050405020304" pitchFamily="18" charset="0"/>
              </a:rPr>
              <a:t> доход составит 3 </a:t>
            </a:r>
            <a:r>
              <a:rPr lang="ru-RU" sz="2000" b="0" dirty="0" err="1" smtClean="0">
                <a:latin typeface="Times New Roman" panose="02020603050405020304" pitchFamily="18" charset="0"/>
                <a:cs typeface="Times New Roman" panose="02020603050405020304" pitchFamily="18" charset="0"/>
              </a:rPr>
              <a:t>млн.руб</a:t>
            </a:r>
            <a:r>
              <a:rPr lang="ru-RU" sz="2000" b="0" dirty="0" smtClean="0">
                <a:latin typeface="Times New Roman" panose="02020603050405020304" pitchFamily="18" charset="0"/>
                <a:cs typeface="Times New Roman" panose="02020603050405020304" pitchFamily="18" charset="0"/>
              </a:rPr>
              <a:t>.  (9 млн.руб.-6 </a:t>
            </a:r>
            <a:r>
              <a:rPr lang="ru-RU" sz="2000" b="0" dirty="0" err="1" smtClean="0">
                <a:latin typeface="Times New Roman" panose="02020603050405020304" pitchFamily="18" charset="0"/>
                <a:cs typeface="Times New Roman" panose="02020603050405020304" pitchFamily="18" charset="0"/>
              </a:rPr>
              <a:t>млн.руб</a:t>
            </a:r>
            <a:r>
              <a:rPr lang="ru-RU" sz="2000" b="0" dirty="0" smtClean="0">
                <a:latin typeface="Times New Roman" panose="02020603050405020304" pitchFamily="18" charset="0"/>
                <a:cs typeface="Times New Roman" panose="02020603050405020304" pitchFamily="18" charset="0"/>
              </a:rPr>
              <a:t>)</a:t>
            </a:r>
          </a:p>
          <a:p>
            <a:pPr algn="ctr"/>
            <a:r>
              <a:rPr lang="ru-RU" sz="2000" b="0" dirty="0" smtClean="0">
                <a:latin typeface="Times New Roman" panose="02020603050405020304" pitchFamily="18" charset="0"/>
                <a:cs typeface="Times New Roman" panose="02020603050405020304" pitchFamily="18" charset="0"/>
              </a:rPr>
              <a:t>Имущественный вычет на приобретение 2 </a:t>
            </a:r>
            <a:r>
              <a:rPr lang="ru-RU" sz="2000" b="0" dirty="0" err="1" smtClean="0">
                <a:latin typeface="Times New Roman" panose="02020603050405020304" pitchFamily="18" charset="0"/>
                <a:cs typeface="Times New Roman" panose="02020603050405020304" pitchFamily="18" charset="0"/>
              </a:rPr>
              <a:t>млн.руб</a:t>
            </a:r>
            <a:r>
              <a:rPr lang="ru-RU" sz="2000" b="0" dirty="0" smtClean="0">
                <a:latin typeface="Times New Roman" panose="02020603050405020304" pitchFamily="18" charset="0"/>
                <a:cs typeface="Times New Roman" panose="02020603050405020304" pitchFamily="18" charset="0"/>
              </a:rPr>
              <a:t>.</a:t>
            </a:r>
          </a:p>
          <a:p>
            <a:pPr algn="ctr"/>
            <a:r>
              <a:rPr lang="ru-RU" sz="2000" b="0" dirty="0" smtClean="0">
                <a:latin typeface="Times New Roman" panose="02020603050405020304" pitchFamily="18" charset="0"/>
                <a:cs typeface="Times New Roman" panose="02020603050405020304" pitchFamily="18" charset="0"/>
              </a:rPr>
              <a:t>Вычет с процентов 1 </a:t>
            </a:r>
            <a:r>
              <a:rPr lang="ru-RU" sz="2000" b="0" dirty="0" err="1" smtClean="0">
                <a:latin typeface="Times New Roman" panose="02020603050405020304" pitchFamily="18" charset="0"/>
                <a:cs typeface="Times New Roman" panose="02020603050405020304" pitchFamily="18" charset="0"/>
              </a:rPr>
              <a:t>млн.руб</a:t>
            </a:r>
            <a:r>
              <a:rPr lang="ru-RU" sz="2000" b="0" dirty="0" smtClean="0">
                <a:latin typeface="Times New Roman" panose="02020603050405020304" pitchFamily="18" charset="0"/>
                <a:cs typeface="Times New Roman" panose="02020603050405020304" pitchFamily="18" charset="0"/>
              </a:rPr>
              <a:t>.</a:t>
            </a:r>
          </a:p>
          <a:p>
            <a:pPr algn="ctr"/>
            <a:r>
              <a:rPr lang="ru-RU" sz="2000" b="0" dirty="0" smtClean="0">
                <a:latin typeface="Times New Roman" panose="02020603050405020304" pitchFamily="18" charset="0"/>
                <a:cs typeface="Times New Roman" panose="02020603050405020304" pitchFamily="18" charset="0"/>
              </a:rPr>
              <a:t>Итого: 0 руб.</a:t>
            </a:r>
          </a:p>
          <a:p>
            <a:endParaRPr lang="ru-RU" sz="2000" b="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1026220" y="468263"/>
            <a:ext cx="6192688" cy="1512168"/>
          </a:xfrm>
        </p:spPr>
        <p:txBody>
          <a:bodyPr>
            <a:noAutofit/>
          </a:bodyPr>
          <a:lstStyle/>
          <a:p>
            <a:pPr algn="ctr"/>
            <a:r>
              <a:rPr lang="ru-RU" sz="2000" dirty="0">
                <a:solidFill>
                  <a:srgbClr val="002060"/>
                </a:solidFill>
                <a:latin typeface="Times New Roman" panose="02020603050405020304" pitchFamily="18" charset="0"/>
                <a:cs typeface="Times New Roman" panose="02020603050405020304" pitchFamily="18" charset="0"/>
              </a:rPr>
              <a:t>Можно ли уменьшить налог от продажи квартиры за счет  расходов на уплату процентов ипотеке  и имущественного вычета на приобретение</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9</a:t>
            </a:fld>
            <a:endParaRPr lang="ru-RU" dirty="0">
              <a:solidFill>
                <a:prstClr val="white"/>
              </a:solidFill>
            </a:endParaRPr>
          </a:p>
        </p:txBody>
      </p:sp>
      <p:pic>
        <p:nvPicPr>
          <p:cNvPr id="5" name="Picture 2" descr="C:\Users\1900-00-292\Downloads\media_101891m167664086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7839" y="483099"/>
            <a:ext cx="26213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5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28706</TotalTime>
  <Words>685</Words>
  <Application>Microsoft Office PowerPoint</Application>
  <PresentationFormat>Произвольный</PresentationFormat>
  <Paragraphs>100</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1_Present_FNS2012_A4</vt:lpstr>
      <vt:lpstr>Декларационная  кампания 2026 - обзор ответов на часто задаваемые вопросы</vt:lpstr>
      <vt:lpstr>Презентация PowerPoint</vt:lpstr>
      <vt:lpstr>Презентация PowerPoint</vt:lpstr>
      <vt:lpstr>Почему при продаже в 2025 году комнаты, купленной  в 2023 году, стоимостью 950 тыс.руб. мне посчитали налог? Ведь сумма продажи меньше 1 млн. руб.? </vt:lpstr>
      <vt:lpstr>Квартира приобретена по договору долевого участия, прошло 5 лет, дом  еще не сдан.  При продаже недостроенного объекта я не буду платить налог?</vt:lpstr>
      <vt:lpstr>Презентация PowerPoint</vt:lpstr>
      <vt:lpstr>У семьи с тремя несовершеннолетними детьми имеются зарегистрированные на супруга квартира - 40 кв.м. и   2/3 дома  200 кв.м , срок владения которыми - менее пяти лет. Супруг решил продать  квартиру 40 кв.м  и приобрести другую квартиру, площадь которой -80 кв.м. Облагается ли НДФЛ доход от продажи квартиры?</vt:lpstr>
      <vt:lpstr> У семьи с тремя несовершеннолетними детьми имеются зарегистрированные на супруга 2  квартиры по  40 кв.м.,  на супругу квартира -35 кв.м, у детей ½ доли в  квартире 60 кв.м., срок владения которыми - менее пяти лет. Семья  решила продать 1   квартиру 40 кв.м  и приобрести другую квартиру, площадь которой -50 кв.м. Облагается ли НДФЛ доход от продажи квартиры?</vt:lpstr>
      <vt:lpstr>Можно ли уменьшить налог от продажи квартиры за счет  расходов на уплату процентов ипотеке  и имущественного вычета на приобретение?</vt:lpstr>
      <vt:lpstr>Квартира была куплена за  6 млн.руб., а продана в 2025 году за 10 млн.руб., срок владения не выдержан, жилье не единственное. По какой ставке будет облагаться доход от продажи?</vt:lpstr>
      <vt:lpstr>Есть вклады в банках и ежегодно начисляются проценты на них, соответственно удерживается  налог. Могу ли я подать декларацию 3-НДФЛ в которой показать доход от вкладов и одновременно заявить право на вычет  по лечению и на инвестирование?</vt:lpstr>
      <vt:lpstr>Пояснения вместо представления декларации 3-НДФЛ</vt:lpstr>
      <vt:lpstr>Что ждет налогоплательщиков, которые вовремя не представят декларации по НДФЛ?</vt:lpstr>
      <vt:lpstr>Что ждет налогоплательщиков, которые вовремя не представят декларации по НДФЛ?</vt:lpstr>
      <vt:lpstr>Спасибо за внимание! </vt:lpstr>
    </vt:vector>
  </TitlesOfParts>
  <Company>Kraftway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GEG</dc:creator>
  <cp:lastModifiedBy>Ольга Анатольевна Корнейчук</cp:lastModifiedBy>
  <cp:revision>2101</cp:revision>
  <cp:lastPrinted>2025-04-23T08:11:37Z</cp:lastPrinted>
  <dcterms:created xsi:type="dcterms:W3CDTF">2013-04-18T07:19:29Z</dcterms:created>
  <dcterms:modified xsi:type="dcterms:W3CDTF">2026-04-20T06:34:34Z</dcterms:modified>
</cp:coreProperties>
</file>